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321" r:id="rId3"/>
    <p:sldId id="378" r:id="rId4"/>
    <p:sldId id="407" r:id="rId5"/>
    <p:sldId id="411" r:id="rId6"/>
    <p:sldId id="408" r:id="rId7"/>
    <p:sldId id="412" r:id="rId8"/>
    <p:sldId id="406" r:id="rId9"/>
    <p:sldId id="314" r:id="rId10"/>
    <p:sldId id="410" r:id="rId11"/>
    <p:sldId id="409" r:id="rId12"/>
    <p:sldId id="413" r:id="rId13"/>
    <p:sldId id="414" r:id="rId14"/>
    <p:sldId id="415" r:id="rId15"/>
  </p:sldIdLst>
  <p:sldSz cx="9144000" cy="6858000" type="screen4x3"/>
  <p:notesSz cx="6797675" cy="99282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1pPr>
    <a:lvl2pPr marL="742950" indent="-28575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Verdana" pitchFamily="3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7C7E5"/>
    <a:srgbClr val="EEE412"/>
    <a:srgbClr val="FF99CC"/>
    <a:srgbClr val="6D6D6D"/>
    <a:srgbClr val="5F5F5F"/>
    <a:srgbClr val="4D4D4D"/>
    <a:srgbClr val="777777"/>
    <a:srgbClr val="99FFCC"/>
    <a:srgbClr val="FF9900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78" y="-61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1"/>
        <p:guide pos="21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B33BF9-A64A-45A0-926D-E411A3C56C0C}" type="doc">
      <dgm:prSet loTypeId="urn:microsoft.com/office/officeart/2005/8/layout/pyramid1" loCatId="pyramid" qsTypeId="urn:microsoft.com/office/officeart/2005/8/quickstyle/simple1#2" qsCatId="simple" csTypeId="urn:microsoft.com/office/officeart/2005/8/colors/colorful2" csCatId="colorful" phldr="1"/>
      <dgm:spPr/>
    </dgm:pt>
    <dgm:pt modelId="{297EF02A-D53C-46C1-9CC0-D7B14655DEC8}">
      <dgm:prSet phldrT="[Text]" custT="1"/>
      <dgm:spPr/>
      <dgm:t>
        <a:bodyPr/>
        <a:lstStyle/>
        <a:p>
          <a:endParaRPr lang="nl-NL" sz="2000" dirty="0" smtClean="0"/>
        </a:p>
        <a:p>
          <a:r>
            <a:rPr lang="nl-NL" sz="1600" dirty="0" smtClean="0">
              <a:solidFill>
                <a:schemeClr val="bg1"/>
              </a:solidFill>
            </a:rPr>
            <a:t>Terreindeel</a:t>
          </a:r>
          <a:endParaRPr lang="nl-NL" sz="1600" dirty="0">
            <a:solidFill>
              <a:schemeClr val="bg1"/>
            </a:solidFill>
          </a:endParaRPr>
        </a:p>
      </dgm:t>
    </dgm:pt>
    <dgm:pt modelId="{28FE5306-23FE-406A-81CB-A789D57FE6F3}" type="parTrans" cxnId="{215DED7A-8A36-47B6-B424-87AA0870A2B1}">
      <dgm:prSet/>
      <dgm:spPr/>
      <dgm:t>
        <a:bodyPr/>
        <a:lstStyle/>
        <a:p>
          <a:endParaRPr lang="nl-NL" sz="2000"/>
        </a:p>
      </dgm:t>
    </dgm:pt>
    <dgm:pt modelId="{961EE215-8801-4A9E-99B8-72C5210FA008}" type="sibTrans" cxnId="{215DED7A-8A36-47B6-B424-87AA0870A2B1}">
      <dgm:prSet/>
      <dgm:spPr/>
      <dgm:t>
        <a:bodyPr/>
        <a:lstStyle/>
        <a:p>
          <a:endParaRPr lang="nl-NL" sz="2000"/>
        </a:p>
      </dgm:t>
    </dgm:pt>
    <dgm:pt modelId="{67A78386-07CF-45E1-9B5A-C3DFDF70B4CE}">
      <dgm:prSet phldrT="[Text]" custT="1"/>
      <dgm:spPr/>
      <dgm:t>
        <a:bodyPr/>
        <a:lstStyle/>
        <a:p>
          <a:r>
            <a:rPr lang="nl-NL" sz="1600" dirty="0" smtClean="0"/>
            <a:t>Terreindeel: </a:t>
          </a:r>
          <a:br>
            <a:rPr lang="nl-NL" sz="1600" dirty="0" smtClean="0"/>
          </a:br>
          <a:r>
            <a:rPr lang="nl-NL" sz="1600" dirty="0" smtClean="0"/>
            <a:t>groenvoorziening</a:t>
          </a:r>
          <a:endParaRPr lang="nl-NL" sz="1600" dirty="0"/>
        </a:p>
      </dgm:t>
    </dgm:pt>
    <dgm:pt modelId="{61B45786-3E91-4E2C-A013-83F06EA06049}" type="parTrans" cxnId="{A8012ED7-3C73-4A3B-A4AD-12547A291BFF}">
      <dgm:prSet/>
      <dgm:spPr/>
      <dgm:t>
        <a:bodyPr/>
        <a:lstStyle/>
        <a:p>
          <a:endParaRPr lang="nl-NL" sz="2000"/>
        </a:p>
      </dgm:t>
    </dgm:pt>
    <dgm:pt modelId="{3FC4337A-19D2-4995-9378-2B59DD8BC4EA}" type="sibTrans" cxnId="{A8012ED7-3C73-4A3B-A4AD-12547A291BFF}">
      <dgm:prSet/>
      <dgm:spPr/>
      <dgm:t>
        <a:bodyPr/>
        <a:lstStyle/>
        <a:p>
          <a:endParaRPr lang="nl-NL" sz="2000"/>
        </a:p>
      </dgm:t>
    </dgm:pt>
    <dgm:pt modelId="{80B3D713-4592-4AB7-8ACD-A5E2C4489A9C}">
      <dgm:prSet phldrT="[Text]" custT="1"/>
      <dgm:spPr/>
      <dgm:t>
        <a:bodyPr/>
        <a:lstStyle/>
        <a:p>
          <a:r>
            <a:rPr lang="nl-NL" sz="1600" dirty="0" smtClean="0"/>
            <a:t>Terreindeel: </a:t>
          </a:r>
          <a:br>
            <a:rPr lang="nl-NL" sz="1600" dirty="0" smtClean="0"/>
          </a:br>
          <a:r>
            <a:rPr lang="nl-NL" sz="1600" dirty="0" smtClean="0"/>
            <a:t>groenvoorziening, gras</a:t>
          </a:r>
          <a:endParaRPr lang="nl-NL" sz="1600" dirty="0"/>
        </a:p>
      </dgm:t>
    </dgm:pt>
    <dgm:pt modelId="{71771A25-7A0A-47FE-BA27-79956DDE8A74}" type="parTrans" cxnId="{521A5E71-8978-4F7B-88F5-6B7A9969A0B7}">
      <dgm:prSet/>
      <dgm:spPr/>
      <dgm:t>
        <a:bodyPr/>
        <a:lstStyle/>
        <a:p>
          <a:endParaRPr lang="nl-NL" sz="2000"/>
        </a:p>
      </dgm:t>
    </dgm:pt>
    <dgm:pt modelId="{F9BCD910-2188-41C0-AAFC-92F6E780D382}" type="sibTrans" cxnId="{521A5E71-8978-4F7B-88F5-6B7A9969A0B7}">
      <dgm:prSet/>
      <dgm:spPr/>
      <dgm:t>
        <a:bodyPr/>
        <a:lstStyle/>
        <a:p>
          <a:endParaRPr lang="nl-NL" sz="2000"/>
        </a:p>
      </dgm:t>
    </dgm:pt>
    <dgm:pt modelId="{EFADF950-889A-4F8C-B03F-B351A844FD55}">
      <dgm:prSet custT="1"/>
      <dgm:spPr/>
      <dgm:t>
        <a:bodyPr/>
        <a:lstStyle/>
        <a:p>
          <a:r>
            <a:rPr lang="nl-NL" sz="1600" dirty="0" smtClean="0"/>
            <a:t>Terreinvak(onderdeel):</a:t>
          </a:r>
          <a:br>
            <a:rPr lang="nl-NL" sz="1600" dirty="0" smtClean="0"/>
          </a:br>
          <a:r>
            <a:rPr lang="nl-NL" sz="1600" dirty="0" smtClean="0"/>
            <a:t>groenvoorziening, gras, gazon intensief maaien</a:t>
          </a:r>
          <a:endParaRPr lang="nl-NL" sz="1600" dirty="0"/>
        </a:p>
      </dgm:t>
    </dgm:pt>
    <dgm:pt modelId="{CACA844C-99DA-430A-B8F9-9A2DB3892EA2}" type="parTrans" cxnId="{1E073903-4F3E-4D49-BFAC-157D284CB78B}">
      <dgm:prSet/>
      <dgm:spPr/>
      <dgm:t>
        <a:bodyPr/>
        <a:lstStyle/>
        <a:p>
          <a:endParaRPr lang="nl-NL" sz="2000"/>
        </a:p>
      </dgm:t>
    </dgm:pt>
    <dgm:pt modelId="{7551B848-1A71-4972-8197-ADE91B9C0A33}" type="sibTrans" cxnId="{1E073903-4F3E-4D49-BFAC-157D284CB78B}">
      <dgm:prSet/>
      <dgm:spPr/>
      <dgm:t>
        <a:bodyPr/>
        <a:lstStyle/>
        <a:p>
          <a:endParaRPr lang="nl-NL" sz="2000"/>
        </a:p>
      </dgm:t>
    </dgm:pt>
    <dgm:pt modelId="{3E744515-17E5-49B1-A97D-4DAEBD418BCD}">
      <dgm:prSet custT="1"/>
      <dgm:spPr/>
      <dgm:t>
        <a:bodyPr/>
        <a:lstStyle/>
        <a:p>
          <a:endParaRPr lang="nl-NL" sz="2000" dirty="0"/>
        </a:p>
      </dgm:t>
    </dgm:pt>
    <dgm:pt modelId="{D51990FE-96DD-4AB8-B97E-375C20DA24D7}" type="parTrans" cxnId="{2FA23384-C81C-4B16-B29F-3F65A39FF6E6}">
      <dgm:prSet/>
      <dgm:spPr/>
      <dgm:t>
        <a:bodyPr/>
        <a:lstStyle/>
        <a:p>
          <a:endParaRPr lang="nl-NL" sz="2000"/>
        </a:p>
      </dgm:t>
    </dgm:pt>
    <dgm:pt modelId="{9FB00D58-F15B-4530-92BB-450F35D05A08}" type="sibTrans" cxnId="{2FA23384-C81C-4B16-B29F-3F65A39FF6E6}">
      <dgm:prSet/>
      <dgm:spPr/>
      <dgm:t>
        <a:bodyPr/>
        <a:lstStyle/>
        <a:p>
          <a:endParaRPr lang="nl-NL" sz="2000"/>
        </a:p>
      </dgm:t>
    </dgm:pt>
    <dgm:pt modelId="{D1A07804-57DA-4284-A4BE-ACDFE07D9F23}" type="pres">
      <dgm:prSet presAssocID="{19B33BF9-A64A-45A0-926D-E411A3C56C0C}" presName="Name0" presStyleCnt="0">
        <dgm:presLayoutVars>
          <dgm:dir/>
          <dgm:animLvl val="lvl"/>
          <dgm:resizeHandles val="exact"/>
        </dgm:presLayoutVars>
      </dgm:prSet>
      <dgm:spPr/>
    </dgm:pt>
    <dgm:pt modelId="{FA0A4206-4E2E-4BA4-9AEC-475C6E2BD184}" type="pres">
      <dgm:prSet presAssocID="{297EF02A-D53C-46C1-9CC0-D7B14655DEC8}" presName="Name8" presStyleCnt="0"/>
      <dgm:spPr/>
    </dgm:pt>
    <dgm:pt modelId="{F6290A21-04F1-4131-ADA8-40C2983A7238}" type="pres">
      <dgm:prSet presAssocID="{297EF02A-D53C-46C1-9CC0-D7B14655DEC8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3A8EB9-00AD-4464-A166-41BEC9D485FE}" type="pres">
      <dgm:prSet presAssocID="{297EF02A-D53C-46C1-9CC0-D7B14655DE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47799CF-0E58-4B0F-BD84-D2E603A5AD24}" type="pres">
      <dgm:prSet presAssocID="{67A78386-07CF-45E1-9B5A-C3DFDF70B4CE}" presName="Name8" presStyleCnt="0"/>
      <dgm:spPr/>
    </dgm:pt>
    <dgm:pt modelId="{847416FC-1093-43B8-9152-83B8DD8E97EE}" type="pres">
      <dgm:prSet presAssocID="{67A78386-07CF-45E1-9B5A-C3DFDF70B4CE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9AA1CFA-A199-49A0-B03D-D6853267E159}" type="pres">
      <dgm:prSet presAssocID="{67A78386-07CF-45E1-9B5A-C3DFDF70B4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B268CDD-5DB7-47B9-B4B5-AB725B46D7F9}" type="pres">
      <dgm:prSet presAssocID="{80B3D713-4592-4AB7-8ACD-A5E2C4489A9C}" presName="Name8" presStyleCnt="0"/>
      <dgm:spPr/>
    </dgm:pt>
    <dgm:pt modelId="{D4E6DE4A-47D3-461A-A850-F4E973B3F370}" type="pres">
      <dgm:prSet presAssocID="{80B3D713-4592-4AB7-8ACD-A5E2C4489A9C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7BA3F1-98B0-4A78-859F-E850268F9048}" type="pres">
      <dgm:prSet presAssocID="{80B3D713-4592-4AB7-8ACD-A5E2C4489A9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FB6B110-D2C0-4439-A636-22D167D27A41}" type="pres">
      <dgm:prSet presAssocID="{EFADF950-889A-4F8C-B03F-B351A844FD55}" presName="Name8" presStyleCnt="0"/>
      <dgm:spPr/>
    </dgm:pt>
    <dgm:pt modelId="{8E0922AA-0F04-4052-8CED-4CF448ECCE2E}" type="pres">
      <dgm:prSet presAssocID="{EFADF950-889A-4F8C-B03F-B351A844FD55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669EBEC-75CB-4D4C-877F-F12E9FB14DD3}" type="pres">
      <dgm:prSet presAssocID="{EFADF950-889A-4F8C-B03F-B351A844FD5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847538-6B6B-4D7F-A325-3FC9322B560F}" type="pres">
      <dgm:prSet presAssocID="{3E744515-17E5-49B1-A97D-4DAEBD418BCD}" presName="Name8" presStyleCnt="0"/>
      <dgm:spPr/>
    </dgm:pt>
    <dgm:pt modelId="{5A36D0EB-C038-406F-B6A2-AD7FC09C8996}" type="pres">
      <dgm:prSet presAssocID="{3E744515-17E5-49B1-A97D-4DAEBD418BCD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E4517D1-C4B6-4857-882D-EF1D77CD612E}" type="pres">
      <dgm:prSet presAssocID="{3E744515-17E5-49B1-A97D-4DAEBD418B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21A5E71-8978-4F7B-88F5-6B7A9969A0B7}" srcId="{19B33BF9-A64A-45A0-926D-E411A3C56C0C}" destId="{80B3D713-4592-4AB7-8ACD-A5E2C4489A9C}" srcOrd="2" destOrd="0" parTransId="{71771A25-7A0A-47FE-BA27-79956DDE8A74}" sibTransId="{F9BCD910-2188-41C0-AAFC-92F6E780D382}"/>
    <dgm:cxn modelId="{2FA23384-C81C-4B16-B29F-3F65A39FF6E6}" srcId="{19B33BF9-A64A-45A0-926D-E411A3C56C0C}" destId="{3E744515-17E5-49B1-A97D-4DAEBD418BCD}" srcOrd="4" destOrd="0" parTransId="{D51990FE-96DD-4AB8-B97E-375C20DA24D7}" sibTransId="{9FB00D58-F15B-4530-92BB-450F35D05A08}"/>
    <dgm:cxn modelId="{B96F9F3B-6774-4FFB-A5B8-AE4B8891A2FD}" type="presOf" srcId="{80B3D713-4592-4AB7-8ACD-A5E2C4489A9C}" destId="{F27BA3F1-98B0-4A78-859F-E850268F9048}" srcOrd="1" destOrd="0" presId="urn:microsoft.com/office/officeart/2005/8/layout/pyramid1"/>
    <dgm:cxn modelId="{A4A0B5CA-3A14-4E5A-A11A-B343D3825E10}" type="presOf" srcId="{EFADF950-889A-4F8C-B03F-B351A844FD55}" destId="{3669EBEC-75CB-4D4C-877F-F12E9FB14DD3}" srcOrd="1" destOrd="0" presId="urn:microsoft.com/office/officeart/2005/8/layout/pyramid1"/>
    <dgm:cxn modelId="{445B7375-F2BA-46BE-91D7-7455BE5A82FD}" type="presOf" srcId="{297EF02A-D53C-46C1-9CC0-D7B14655DEC8}" destId="{D83A8EB9-00AD-4464-A166-41BEC9D485FE}" srcOrd="1" destOrd="0" presId="urn:microsoft.com/office/officeart/2005/8/layout/pyramid1"/>
    <dgm:cxn modelId="{A8012ED7-3C73-4A3B-A4AD-12547A291BFF}" srcId="{19B33BF9-A64A-45A0-926D-E411A3C56C0C}" destId="{67A78386-07CF-45E1-9B5A-C3DFDF70B4CE}" srcOrd="1" destOrd="0" parTransId="{61B45786-3E91-4E2C-A013-83F06EA06049}" sibTransId="{3FC4337A-19D2-4995-9378-2B59DD8BC4EA}"/>
    <dgm:cxn modelId="{215DED7A-8A36-47B6-B424-87AA0870A2B1}" srcId="{19B33BF9-A64A-45A0-926D-E411A3C56C0C}" destId="{297EF02A-D53C-46C1-9CC0-D7B14655DEC8}" srcOrd="0" destOrd="0" parTransId="{28FE5306-23FE-406A-81CB-A789D57FE6F3}" sibTransId="{961EE215-8801-4A9E-99B8-72C5210FA008}"/>
    <dgm:cxn modelId="{55D15FB4-63F6-4CB9-BD54-AB4025DD1B21}" type="presOf" srcId="{67A78386-07CF-45E1-9B5A-C3DFDF70B4CE}" destId="{847416FC-1093-43B8-9152-83B8DD8E97EE}" srcOrd="0" destOrd="0" presId="urn:microsoft.com/office/officeart/2005/8/layout/pyramid1"/>
    <dgm:cxn modelId="{1E073903-4F3E-4D49-BFAC-157D284CB78B}" srcId="{19B33BF9-A64A-45A0-926D-E411A3C56C0C}" destId="{EFADF950-889A-4F8C-B03F-B351A844FD55}" srcOrd="3" destOrd="0" parTransId="{CACA844C-99DA-430A-B8F9-9A2DB3892EA2}" sibTransId="{7551B848-1A71-4972-8197-ADE91B9C0A33}"/>
    <dgm:cxn modelId="{D84F2667-933F-4081-A123-ACF6246EB335}" type="presOf" srcId="{80B3D713-4592-4AB7-8ACD-A5E2C4489A9C}" destId="{D4E6DE4A-47D3-461A-A850-F4E973B3F370}" srcOrd="0" destOrd="0" presId="urn:microsoft.com/office/officeart/2005/8/layout/pyramid1"/>
    <dgm:cxn modelId="{1D4A5CBA-DF9D-4B11-A008-BB3E6C3774C1}" type="presOf" srcId="{3E744515-17E5-49B1-A97D-4DAEBD418BCD}" destId="{5A36D0EB-C038-406F-B6A2-AD7FC09C8996}" srcOrd="0" destOrd="0" presId="urn:microsoft.com/office/officeart/2005/8/layout/pyramid1"/>
    <dgm:cxn modelId="{06E4F0EF-5EA8-4A36-8496-8650AEA48E55}" type="presOf" srcId="{297EF02A-D53C-46C1-9CC0-D7B14655DEC8}" destId="{F6290A21-04F1-4131-ADA8-40C2983A7238}" srcOrd="0" destOrd="0" presId="urn:microsoft.com/office/officeart/2005/8/layout/pyramid1"/>
    <dgm:cxn modelId="{BE4568A5-342B-4428-A208-821BB08EAA19}" type="presOf" srcId="{19B33BF9-A64A-45A0-926D-E411A3C56C0C}" destId="{D1A07804-57DA-4284-A4BE-ACDFE07D9F23}" srcOrd="0" destOrd="0" presId="urn:microsoft.com/office/officeart/2005/8/layout/pyramid1"/>
    <dgm:cxn modelId="{194B014F-656E-4A90-A411-6BE752005926}" type="presOf" srcId="{3E744515-17E5-49B1-A97D-4DAEBD418BCD}" destId="{8E4517D1-C4B6-4857-882D-EF1D77CD612E}" srcOrd="1" destOrd="0" presId="urn:microsoft.com/office/officeart/2005/8/layout/pyramid1"/>
    <dgm:cxn modelId="{00AF00A5-ED0D-4FE6-909F-2AACCAAB1A91}" type="presOf" srcId="{67A78386-07CF-45E1-9B5A-C3DFDF70B4CE}" destId="{A9AA1CFA-A199-49A0-B03D-D6853267E159}" srcOrd="1" destOrd="0" presId="urn:microsoft.com/office/officeart/2005/8/layout/pyramid1"/>
    <dgm:cxn modelId="{5BEC597F-79B6-4524-837C-F8ADE963D71B}" type="presOf" srcId="{EFADF950-889A-4F8C-B03F-B351A844FD55}" destId="{8E0922AA-0F04-4052-8CED-4CF448ECCE2E}" srcOrd="0" destOrd="0" presId="urn:microsoft.com/office/officeart/2005/8/layout/pyramid1"/>
    <dgm:cxn modelId="{3BC21A4D-3949-4A10-B28F-344EB10501B9}" type="presParOf" srcId="{D1A07804-57DA-4284-A4BE-ACDFE07D9F23}" destId="{FA0A4206-4E2E-4BA4-9AEC-475C6E2BD184}" srcOrd="0" destOrd="0" presId="urn:microsoft.com/office/officeart/2005/8/layout/pyramid1"/>
    <dgm:cxn modelId="{5912877C-1B71-4529-AFE5-CB9D8F383134}" type="presParOf" srcId="{FA0A4206-4E2E-4BA4-9AEC-475C6E2BD184}" destId="{F6290A21-04F1-4131-ADA8-40C2983A7238}" srcOrd="0" destOrd="0" presId="urn:microsoft.com/office/officeart/2005/8/layout/pyramid1"/>
    <dgm:cxn modelId="{7E6E721B-A970-41D2-A661-8FA3A439E61F}" type="presParOf" srcId="{FA0A4206-4E2E-4BA4-9AEC-475C6E2BD184}" destId="{D83A8EB9-00AD-4464-A166-41BEC9D485FE}" srcOrd="1" destOrd="0" presId="urn:microsoft.com/office/officeart/2005/8/layout/pyramid1"/>
    <dgm:cxn modelId="{72C45B3A-B0E1-4053-A0E7-4C26557AD49F}" type="presParOf" srcId="{D1A07804-57DA-4284-A4BE-ACDFE07D9F23}" destId="{D47799CF-0E58-4B0F-BD84-D2E603A5AD24}" srcOrd="1" destOrd="0" presId="urn:microsoft.com/office/officeart/2005/8/layout/pyramid1"/>
    <dgm:cxn modelId="{ACF6B146-8AD9-4902-B5E9-C6346AD6E518}" type="presParOf" srcId="{D47799CF-0E58-4B0F-BD84-D2E603A5AD24}" destId="{847416FC-1093-43B8-9152-83B8DD8E97EE}" srcOrd="0" destOrd="0" presId="urn:microsoft.com/office/officeart/2005/8/layout/pyramid1"/>
    <dgm:cxn modelId="{187E6936-64CF-4342-AA34-2CF350976BBB}" type="presParOf" srcId="{D47799CF-0E58-4B0F-BD84-D2E603A5AD24}" destId="{A9AA1CFA-A199-49A0-B03D-D6853267E159}" srcOrd="1" destOrd="0" presId="urn:microsoft.com/office/officeart/2005/8/layout/pyramid1"/>
    <dgm:cxn modelId="{80994454-72B4-4CDD-A43C-E22229A64A02}" type="presParOf" srcId="{D1A07804-57DA-4284-A4BE-ACDFE07D9F23}" destId="{6B268CDD-5DB7-47B9-B4B5-AB725B46D7F9}" srcOrd="2" destOrd="0" presId="urn:microsoft.com/office/officeart/2005/8/layout/pyramid1"/>
    <dgm:cxn modelId="{104C9D75-A5F4-4631-B5C3-786E5EB5AEAE}" type="presParOf" srcId="{6B268CDD-5DB7-47B9-B4B5-AB725B46D7F9}" destId="{D4E6DE4A-47D3-461A-A850-F4E973B3F370}" srcOrd="0" destOrd="0" presId="urn:microsoft.com/office/officeart/2005/8/layout/pyramid1"/>
    <dgm:cxn modelId="{415134A3-CE87-454A-9EAA-D4A0D26FC470}" type="presParOf" srcId="{6B268CDD-5DB7-47B9-B4B5-AB725B46D7F9}" destId="{F27BA3F1-98B0-4A78-859F-E850268F9048}" srcOrd="1" destOrd="0" presId="urn:microsoft.com/office/officeart/2005/8/layout/pyramid1"/>
    <dgm:cxn modelId="{80146465-1840-4CB6-99D2-9D65BF0A5234}" type="presParOf" srcId="{D1A07804-57DA-4284-A4BE-ACDFE07D9F23}" destId="{2FB6B110-D2C0-4439-A636-22D167D27A41}" srcOrd="3" destOrd="0" presId="urn:microsoft.com/office/officeart/2005/8/layout/pyramid1"/>
    <dgm:cxn modelId="{21505CA5-84F8-40DD-A7BF-CB7536004EA5}" type="presParOf" srcId="{2FB6B110-D2C0-4439-A636-22D167D27A41}" destId="{8E0922AA-0F04-4052-8CED-4CF448ECCE2E}" srcOrd="0" destOrd="0" presId="urn:microsoft.com/office/officeart/2005/8/layout/pyramid1"/>
    <dgm:cxn modelId="{8648F1DE-6BAE-4E37-BD49-435D50AFA1BF}" type="presParOf" srcId="{2FB6B110-D2C0-4439-A636-22D167D27A41}" destId="{3669EBEC-75CB-4D4C-877F-F12E9FB14DD3}" srcOrd="1" destOrd="0" presId="urn:microsoft.com/office/officeart/2005/8/layout/pyramid1"/>
    <dgm:cxn modelId="{7CBCA93E-8556-4DE6-8419-C8EE2A865170}" type="presParOf" srcId="{D1A07804-57DA-4284-A4BE-ACDFE07D9F23}" destId="{F2847538-6B6B-4D7F-A325-3FC9322B560F}" srcOrd="4" destOrd="0" presId="urn:microsoft.com/office/officeart/2005/8/layout/pyramid1"/>
    <dgm:cxn modelId="{6A4297AB-AF80-4765-B069-6B733957828F}" type="presParOf" srcId="{F2847538-6B6B-4D7F-A325-3FC9322B560F}" destId="{5A36D0EB-C038-406F-B6A2-AD7FC09C8996}" srcOrd="0" destOrd="0" presId="urn:microsoft.com/office/officeart/2005/8/layout/pyramid1"/>
    <dgm:cxn modelId="{52C3E4DB-5CEB-4746-AA85-6B6BD30AD752}" type="presParOf" srcId="{F2847538-6B6B-4D7F-A325-3FC9322B560F}" destId="{8E4517D1-C4B6-4857-882D-EF1D77CD612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290A21-04F1-4131-ADA8-40C2983A7238}">
      <dsp:nvSpPr>
        <dsp:cNvPr id="0" name=""/>
        <dsp:cNvSpPr/>
      </dsp:nvSpPr>
      <dsp:spPr>
        <a:xfrm>
          <a:off x="3291840" y="0"/>
          <a:ext cx="1645920" cy="905192"/>
        </a:xfrm>
        <a:prstGeom prst="trapezoid">
          <a:avLst>
            <a:gd name="adj" fmla="val 9091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>
              <a:solidFill>
                <a:schemeClr val="bg1"/>
              </a:solidFill>
            </a:rPr>
            <a:t>Terreindeel</a:t>
          </a:r>
          <a:endParaRPr lang="nl-NL" sz="1600" kern="1200" dirty="0">
            <a:solidFill>
              <a:schemeClr val="bg1"/>
            </a:solidFill>
          </a:endParaRPr>
        </a:p>
      </dsp:txBody>
      <dsp:txXfrm>
        <a:off x="3291840" y="0"/>
        <a:ext cx="1645920" cy="905192"/>
      </dsp:txXfrm>
    </dsp:sp>
    <dsp:sp modelId="{847416FC-1093-43B8-9152-83B8DD8E97EE}">
      <dsp:nvSpPr>
        <dsp:cNvPr id="0" name=""/>
        <dsp:cNvSpPr/>
      </dsp:nvSpPr>
      <dsp:spPr>
        <a:xfrm>
          <a:off x="2468880" y="905192"/>
          <a:ext cx="3291840" cy="905192"/>
        </a:xfrm>
        <a:prstGeom prst="trapezoid">
          <a:avLst>
            <a:gd name="adj" fmla="val 90915"/>
          </a:avLst>
        </a:prstGeom>
        <a:solidFill>
          <a:schemeClr val="accent2">
            <a:hueOff val="-3600000"/>
            <a:satOff val="-15001"/>
            <a:lumOff val="125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Terreindeel: </a:t>
          </a:r>
          <a:br>
            <a:rPr lang="nl-NL" sz="1600" kern="1200" dirty="0" smtClean="0"/>
          </a:br>
          <a:r>
            <a:rPr lang="nl-NL" sz="1600" kern="1200" dirty="0" smtClean="0"/>
            <a:t>groenvoorziening</a:t>
          </a:r>
          <a:endParaRPr lang="nl-NL" sz="1600" kern="1200" dirty="0"/>
        </a:p>
      </dsp:txBody>
      <dsp:txXfrm>
        <a:off x="3044951" y="905192"/>
        <a:ext cx="2139696" cy="905192"/>
      </dsp:txXfrm>
    </dsp:sp>
    <dsp:sp modelId="{D4E6DE4A-47D3-461A-A850-F4E973B3F370}">
      <dsp:nvSpPr>
        <dsp:cNvPr id="0" name=""/>
        <dsp:cNvSpPr/>
      </dsp:nvSpPr>
      <dsp:spPr>
        <a:xfrm>
          <a:off x="1645920" y="1810385"/>
          <a:ext cx="4937759" cy="905192"/>
        </a:xfrm>
        <a:prstGeom prst="trapezoid">
          <a:avLst>
            <a:gd name="adj" fmla="val 90915"/>
          </a:avLst>
        </a:prstGeom>
        <a:solidFill>
          <a:schemeClr val="accent2">
            <a:hueOff val="-7200000"/>
            <a:satOff val="-30002"/>
            <a:lumOff val="25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Terreindeel: </a:t>
          </a:r>
          <a:br>
            <a:rPr lang="nl-NL" sz="1600" kern="1200" dirty="0" smtClean="0"/>
          </a:br>
          <a:r>
            <a:rPr lang="nl-NL" sz="1600" kern="1200" dirty="0" smtClean="0"/>
            <a:t>groenvoorziening, gras</a:t>
          </a:r>
          <a:endParaRPr lang="nl-NL" sz="1600" kern="1200" dirty="0"/>
        </a:p>
      </dsp:txBody>
      <dsp:txXfrm>
        <a:off x="2510028" y="1810385"/>
        <a:ext cx="3209544" cy="905192"/>
      </dsp:txXfrm>
    </dsp:sp>
    <dsp:sp modelId="{8E0922AA-0F04-4052-8CED-4CF448ECCE2E}">
      <dsp:nvSpPr>
        <dsp:cNvPr id="0" name=""/>
        <dsp:cNvSpPr/>
      </dsp:nvSpPr>
      <dsp:spPr>
        <a:xfrm>
          <a:off x="822960" y="2715577"/>
          <a:ext cx="6583680" cy="905192"/>
        </a:xfrm>
        <a:prstGeom prst="trapezoid">
          <a:avLst>
            <a:gd name="adj" fmla="val 90915"/>
          </a:avLst>
        </a:prstGeom>
        <a:solidFill>
          <a:schemeClr val="accent2">
            <a:hueOff val="-10800000"/>
            <a:satOff val="-45002"/>
            <a:lumOff val="375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600" kern="1200" dirty="0" smtClean="0"/>
            <a:t>Terreinvak(onderdeel):</a:t>
          </a:r>
          <a:br>
            <a:rPr lang="nl-NL" sz="1600" kern="1200" dirty="0" smtClean="0"/>
          </a:br>
          <a:r>
            <a:rPr lang="nl-NL" sz="1600" kern="1200" dirty="0" smtClean="0"/>
            <a:t>groenvoorziening, gras, gazon intensief maaien</a:t>
          </a:r>
          <a:endParaRPr lang="nl-NL" sz="1600" kern="1200" dirty="0"/>
        </a:p>
      </dsp:txBody>
      <dsp:txXfrm>
        <a:off x="1975103" y="2715577"/>
        <a:ext cx="4279392" cy="905192"/>
      </dsp:txXfrm>
    </dsp:sp>
    <dsp:sp modelId="{5A36D0EB-C038-406F-B6A2-AD7FC09C8996}">
      <dsp:nvSpPr>
        <dsp:cNvPr id="0" name=""/>
        <dsp:cNvSpPr/>
      </dsp:nvSpPr>
      <dsp:spPr>
        <a:xfrm>
          <a:off x="0" y="3620770"/>
          <a:ext cx="8229600" cy="905192"/>
        </a:xfrm>
        <a:prstGeom prst="trapezoid">
          <a:avLst>
            <a:gd name="adj" fmla="val 90915"/>
          </a:avLst>
        </a:prstGeom>
        <a:solidFill>
          <a:schemeClr val="accent2">
            <a:hueOff val="-14400000"/>
            <a:satOff val="-60003"/>
            <a:lumOff val="5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kern="1200" dirty="0"/>
        </a:p>
      </dsp:txBody>
      <dsp:txXfrm>
        <a:off x="1440179" y="3620770"/>
        <a:ext cx="5349240" cy="9051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8" tIns="45729" rIns="91458" bIns="45729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8" tIns="45729" rIns="91458" bIns="45729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/>
            </a:lvl1pPr>
          </a:lstStyle>
          <a:p>
            <a:pPr>
              <a:defRPr/>
            </a:pPr>
            <a:fld id="{3302E12E-96B5-4A00-A217-35E908D89644}" type="datetimeFigureOut">
              <a:rPr lang="nl-NL"/>
              <a:pPr>
                <a:defRPr/>
              </a:pPr>
              <a:t>6-6-2012</a:t>
            </a:fld>
            <a:endParaRPr lang="nl-NL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8" tIns="45729" rIns="91458" bIns="45729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58" tIns="45729" rIns="91458" bIns="45729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 sz="1200"/>
            </a:lvl1pPr>
          </a:lstStyle>
          <a:p>
            <a:pPr>
              <a:defRPr/>
            </a:pPr>
            <a:fld id="{B221EB84-A990-483C-B2FC-193835064D1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436469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91458" tIns="45729" rIns="91458" bIns="45729" anchor="ctr"/>
          <a:lstStyle/>
          <a:p>
            <a:pPr algn="ctr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458" tIns="45729" rIns="91458" bIns="45729" anchor="ctr"/>
          <a:lstStyle/>
          <a:p>
            <a:pPr algn="ctr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458" tIns="45729" rIns="91458" bIns="45729" anchor="ctr"/>
          <a:lstStyle/>
          <a:p>
            <a:pPr algn="ctr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1741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5600" cy="446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6859" tIns="48250" rIns="96859" bIns="4825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9432925"/>
            <a:ext cx="294640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458" tIns="45729" rIns="91458" bIns="45729" anchor="ctr"/>
          <a:lstStyle/>
          <a:p>
            <a:pPr algn="ctr" eaLnBrk="0" hangingPunct="0">
              <a:spcBef>
                <a:spcPts val="1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nl-NL">
              <a:ea typeface="+mn-ea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51275" y="9432925"/>
            <a:ext cx="2944813" cy="493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6859" tIns="48250" rIns="96859" bIns="482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300">
                <a:solidFill>
                  <a:srgbClr val="000000"/>
                </a:solidFill>
                <a:latin typeface="Arial" pitchFamily="34" charset="0"/>
                <a:ea typeface="+mn-ea"/>
                <a:cs typeface="Lucida Sans Unicode" pitchFamily="34" charset="0"/>
              </a:defRPr>
            </a:lvl1pPr>
          </a:lstStyle>
          <a:p>
            <a:pPr>
              <a:defRPr/>
            </a:pPr>
            <a:fld id="{0717924F-3599-4A87-81B6-9155798EAD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0178697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79C6227-1D07-4E21-A830-83C404443BA2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4013" cy="4465637"/>
          </a:xfrm>
          <a:noFill/>
          <a:ln/>
        </p:spPr>
        <p:txBody>
          <a:bodyPr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19051EA3-70FE-4C37-927B-448292F44BA4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457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908050" y="4716463"/>
            <a:ext cx="4979988" cy="4465637"/>
          </a:xfrm>
          <a:noFill/>
          <a:ln/>
        </p:spPr>
        <p:txBody>
          <a:bodyPr lIns="90018" tIns="46809" rIns="90018" bIns="46809"/>
          <a:lstStyle/>
          <a:p>
            <a:endParaRPr lang="nl-NL" smtClean="0"/>
          </a:p>
        </p:txBody>
      </p:sp>
      <p:sp>
        <p:nvSpPr>
          <p:cNvPr id="245764" name="Tijdelijke aanduiding voor dianummer 3"/>
          <p:cNvSpPr txBox="1">
            <a:spLocks noGrp="1"/>
          </p:cNvSpPr>
          <p:nvPr/>
        </p:nvSpPr>
        <p:spPr bwMode="auto">
          <a:xfrm>
            <a:off x="3852863" y="943133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18" tIns="46809" rIns="90018" bIns="46809" anchor="b"/>
          <a:lstStyle/>
          <a:p>
            <a:pPr algn="r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026BB35D-5DBE-4DF1-A7B4-653303F19886}" type="slidenum">
              <a:rPr lang="nl-NL" sz="1200">
                <a:solidFill>
                  <a:srgbClr val="000000"/>
                </a:solidFill>
                <a:latin typeface="Times New Roman" pitchFamily="18" charset="0"/>
                <a:ea typeface="SimSun"/>
                <a:cs typeface="Arial" charset="0"/>
              </a:rPr>
              <a:pPr algn="r">
                <a:buSzPct val="45000"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3</a:t>
            </a:fld>
            <a:endParaRPr lang="nl-NL" sz="1200">
              <a:solidFill>
                <a:srgbClr val="000000"/>
              </a:solidFill>
              <a:latin typeface="Times New Roman" pitchFamily="18" charset="0"/>
              <a:ea typeface="SimSun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301ED4AE-A3AD-4DAE-AECB-03F3281FDEE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47459" name="Text Box 2"/>
          <p:cNvSpPr txBox="1">
            <a:spLocks noChangeArrowheads="1"/>
          </p:cNvSpPr>
          <p:nvPr/>
        </p:nvSpPr>
        <p:spPr bwMode="auto">
          <a:xfrm>
            <a:off x="3852863" y="9432925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18" tIns="46809" rIns="90018" bIns="46809" anchor="b"/>
          <a:lstStyle/>
          <a:p>
            <a:pPr algn="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</a:pPr>
            <a:fld id="{7DA987F1-85AD-4B23-914E-657614B293B9}" type="slidenum">
              <a:rPr lang="nl-NL" sz="1200">
                <a:solidFill>
                  <a:srgbClr val="000000"/>
                </a:solidFill>
                <a:latin typeface="Times New Roman" pitchFamily="18" charset="0"/>
                <a:ea typeface="SimSun"/>
                <a:cs typeface="Arial" charset="0"/>
              </a:rPr>
              <a:pPr algn="r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3363" algn="l"/>
                  <a:tab pos="4492625" algn="l"/>
                  <a:tab pos="4941888" algn="l"/>
                  <a:tab pos="5391150" algn="l"/>
                  <a:tab pos="5840413" algn="l"/>
                  <a:tab pos="6289675" algn="l"/>
                  <a:tab pos="6738938" algn="l"/>
                  <a:tab pos="7188200" algn="l"/>
                  <a:tab pos="7637463" algn="l"/>
                  <a:tab pos="8086725" algn="l"/>
                  <a:tab pos="8535988" algn="l"/>
                  <a:tab pos="8985250" algn="l"/>
                </a:tabLst>
              </a:pPr>
              <a:t>8</a:t>
            </a:fld>
            <a:endParaRPr lang="nl-NL" sz="1200">
              <a:solidFill>
                <a:srgbClr val="000000"/>
              </a:solidFill>
              <a:latin typeface="Times New Roman" pitchFamily="18" charset="0"/>
              <a:ea typeface="SimSun"/>
              <a:cs typeface="Arial" charset="0"/>
            </a:endParaRPr>
          </a:p>
        </p:txBody>
      </p:sp>
      <p:sp>
        <p:nvSpPr>
          <p:cNvPr id="14746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4746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08050" y="4716463"/>
            <a:ext cx="4981575" cy="4468812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8AC250F-3B00-4956-9AC0-53206541932A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4336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Tijdelijke aanduiding voor notities 2"/>
          <p:cNvSpPr>
            <a:spLocks noGrp="1"/>
          </p:cNvSpPr>
          <p:nvPr>
            <p:ph type="body" idx="1"/>
          </p:nvPr>
        </p:nvSpPr>
        <p:spPr>
          <a:xfrm>
            <a:off x="908050" y="4716463"/>
            <a:ext cx="4979988" cy="4465637"/>
          </a:xfrm>
          <a:noFill/>
          <a:ln/>
        </p:spPr>
        <p:txBody>
          <a:bodyPr lIns="90018" tIns="46809" rIns="90018" bIns="46809"/>
          <a:lstStyle/>
          <a:p>
            <a:endParaRPr lang="nl-NL" smtClean="0">
              <a:ea typeface="ヒラギノ角ゴ Pro W3"/>
              <a:cs typeface="ヒラギノ角ゴ Pro W3"/>
            </a:endParaRPr>
          </a:p>
        </p:txBody>
      </p:sp>
      <p:sp>
        <p:nvSpPr>
          <p:cNvPr id="143364" name="Tijdelijke aanduiding voor dianummer 3"/>
          <p:cNvSpPr txBox="1">
            <a:spLocks noGrp="1"/>
          </p:cNvSpPr>
          <p:nvPr/>
        </p:nvSpPr>
        <p:spPr bwMode="auto">
          <a:xfrm>
            <a:off x="3852863" y="9431338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18" tIns="46809" rIns="90018" bIns="46809" anchor="b"/>
          <a:lstStyle/>
          <a:p>
            <a:pPr algn="r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19B457E3-A13D-4F43-9DDB-1DC8F9688486}" type="slidenum">
              <a:rPr lang="nl-NL" sz="1200">
                <a:solidFill>
                  <a:srgbClr val="000000"/>
                </a:solidFill>
                <a:latin typeface="Times" pitchFamily="18" charset="0"/>
              </a:rPr>
              <a:pPr algn="r">
                <a:buSzPct val="45000"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t>9</a:t>
            </a:fld>
            <a:endParaRPr lang="nl-NL" sz="1200">
              <a:solidFill>
                <a:srgbClr val="000000"/>
              </a:solidFill>
              <a:latin typeface="Times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281863" y="1012825"/>
            <a:ext cx="1662112" cy="51117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292350" y="1012825"/>
            <a:ext cx="4837113" cy="51117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292350" y="1860550"/>
            <a:ext cx="3249613" cy="426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94363" y="1860550"/>
            <a:ext cx="3249612" cy="426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 smtClean="0"/>
              <a:t>IMGeo informatiemodel</a:t>
            </a:r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8" y="3175"/>
            <a:ext cx="9142412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198438" y="6245225"/>
            <a:ext cx="1662112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0280" tIns="39960" rIns="80280" bIns="3996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1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198438" y="6245225"/>
            <a:ext cx="1662112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80280" tIns="39960" rIns="80280" bIns="3996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1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/>
              <a:t>22 november 2007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179388" y="5805488"/>
            <a:ext cx="1662112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0280" tIns="39960" rIns="80280" bIns="3996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sp>
        <p:nvSpPr>
          <p:cNvPr id="103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92350" y="1012825"/>
            <a:ext cx="66516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280" tIns="39960" rIns="80280" bIns="399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103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92350" y="1860550"/>
            <a:ext cx="6651625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280" tIns="39960" rIns="80280" bIns="399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 advClick="0"/>
  <p:hf sldNum="0" hd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 b="1">
          <a:solidFill>
            <a:srgbClr val="FFFFFF"/>
          </a:solidFill>
          <a:latin typeface="Verdana" pitchFamily="34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6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1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ts val="26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2565400"/>
            <a:ext cx="6192838" cy="3216275"/>
          </a:xfrm>
        </p:spPr>
        <p:txBody>
          <a:bodyPr/>
          <a:lstStyle/>
          <a:p>
            <a:pPr algn="l"/>
            <a:r>
              <a:rPr lang="nl-NL" sz="2800" b="1" dirty="0" smtClean="0"/>
              <a:t>	Aspecten van het  	informatiemodel</a:t>
            </a:r>
          </a:p>
          <a:p>
            <a:endParaRPr lang="en-US" sz="24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endParaRPr lang="en-US" sz="1800" dirty="0" smtClean="0"/>
          </a:p>
          <a:p>
            <a:pPr algn="l"/>
            <a:r>
              <a:rPr lang="en-US" sz="1400" b="1" dirty="0" err="1" smtClean="0"/>
              <a:t>Juni</a:t>
            </a:r>
            <a:r>
              <a:rPr lang="en-US" sz="1400" b="1" dirty="0" smtClean="0"/>
              <a:t> 2012</a:t>
            </a:r>
            <a:r>
              <a:rPr lang="en-US" sz="1800" b="1" dirty="0" smtClean="0"/>
              <a:t> </a:t>
            </a:r>
          </a:p>
          <a:p>
            <a:pPr algn="l"/>
            <a:r>
              <a:rPr lang="en-US" sz="1400" b="1" dirty="0" smtClean="0"/>
              <a:t>Linda van den Brink</a:t>
            </a:r>
            <a:endParaRPr lang="nl-NL" sz="1400" b="1" dirty="0" smtClean="0"/>
          </a:p>
          <a:p>
            <a:endParaRPr lang="nl-NL" dirty="0" smtClean="0"/>
          </a:p>
        </p:txBody>
      </p:sp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8175" y="4049713"/>
            <a:ext cx="3419475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kstvak 2"/>
          <p:cNvSpPr txBox="1">
            <a:spLocks noChangeArrowheads="1"/>
          </p:cNvSpPr>
          <p:nvPr/>
        </p:nvSpPr>
        <p:spPr bwMode="auto">
          <a:xfrm>
            <a:off x="3563938" y="476250"/>
            <a:ext cx="3744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/>
              <a:t>IMGeo - IMBGT</a:t>
            </a:r>
            <a:endParaRPr lang="nl-N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-387424"/>
            <a:ext cx="7848872" cy="7499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hthoek 7"/>
          <p:cNvSpPr/>
          <p:nvPr/>
        </p:nvSpPr>
        <p:spPr bwMode="auto">
          <a:xfrm flipV="1">
            <a:off x="4139952" y="1196752"/>
            <a:ext cx="720080" cy="288032"/>
          </a:xfrm>
          <a:prstGeom prst="rect">
            <a:avLst/>
          </a:prstGeom>
          <a:solidFill>
            <a:srgbClr val="FF99CC">
              <a:alpha val="25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9" name="Rechthoek 8"/>
          <p:cNvSpPr/>
          <p:nvPr/>
        </p:nvSpPr>
        <p:spPr bwMode="auto">
          <a:xfrm flipV="1">
            <a:off x="8028384" y="3284984"/>
            <a:ext cx="720080" cy="288032"/>
          </a:xfrm>
          <a:prstGeom prst="rect">
            <a:avLst/>
          </a:prstGeom>
          <a:solidFill>
            <a:srgbClr val="FF99CC">
              <a:alpha val="25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0" name="Rechthoek 9"/>
          <p:cNvSpPr/>
          <p:nvPr/>
        </p:nvSpPr>
        <p:spPr bwMode="auto">
          <a:xfrm flipV="1">
            <a:off x="6012160" y="260648"/>
            <a:ext cx="720080" cy="288032"/>
          </a:xfrm>
          <a:prstGeom prst="rect">
            <a:avLst/>
          </a:prstGeom>
          <a:solidFill>
            <a:srgbClr val="FF99CC">
              <a:alpha val="25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827584" y="1484784"/>
            <a:ext cx="2376264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Alle objecttypen, attributen, associaties en domeinwaarden die onderdeel zijn van de BGT zijn aangemerkt met een &lt;&lt;BGT&gt;&gt; stereotype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22 november 2007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5" y="-459432"/>
            <a:ext cx="3529359" cy="784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hthoek 6"/>
          <p:cNvSpPr/>
          <p:nvPr/>
        </p:nvSpPr>
        <p:spPr bwMode="auto">
          <a:xfrm>
            <a:off x="0" y="764704"/>
            <a:ext cx="2771800" cy="2952328"/>
          </a:xfrm>
          <a:prstGeom prst="rect">
            <a:avLst/>
          </a:prstGeom>
          <a:solidFill>
            <a:srgbClr val="FF99CC">
              <a:alpha val="25000"/>
            </a:srgbClr>
          </a:solidFill>
          <a:ln w="9525" cap="flat" cmpd="sng" algn="ctr">
            <a:solidFill>
              <a:srgbClr val="FF99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B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G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</a:t>
            </a:r>
          </a:p>
        </p:txBody>
      </p:sp>
      <p:sp>
        <p:nvSpPr>
          <p:cNvPr id="8" name="Rechthoek 7"/>
          <p:cNvSpPr/>
          <p:nvPr/>
        </p:nvSpPr>
        <p:spPr bwMode="auto">
          <a:xfrm>
            <a:off x="0" y="3905672"/>
            <a:ext cx="2771800" cy="2952328"/>
          </a:xfrm>
          <a:prstGeom prst="rect">
            <a:avLst/>
          </a:prstGeom>
          <a:solidFill>
            <a:srgbClr val="FFC000">
              <a:alpha val="50000"/>
            </a:srgbClr>
          </a:solidFill>
          <a:ln w="9525" cap="flat" cmpd="sng" algn="ctr">
            <a:solidFill>
              <a:srgbClr val="FF99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lang="nl-NL" b="1" dirty="0" smtClean="0">
              <a:solidFill>
                <a:schemeClr val="tx1"/>
              </a:solidFill>
            </a:endParaRP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chemeClr val="tx1"/>
                </a:solidFill>
              </a:rPr>
              <a:t>M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G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chemeClr val="tx1"/>
                </a:solidFill>
              </a:rPr>
              <a:t>E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</a:t>
            </a:r>
          </a:p>
        </p:txBody>
      </p:sp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9024" y="548680"/>
            <a:ext cx="3504976" cy="553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hthoek 9"/>
          <p:cNvSpPr/>
          <p:nvPr/>
        </p:nvSpPr>
        <p:spPr bwMode="auto">
          <a:xfrm>
            <a:off x="5999064" y="1916832"/>
            <a:ext cx="2664296" cy="1584176"/>
          </a:xfrm>
          <a:prstGeom prst="rect">
            <a:avLst/>
          </a:prstGeom>
          <a:solidFill>
            <a:srgbClr val="FF99CC">
              <a:alpha val="25000"/>
            </a:srgbClr>
          </a:solidFill>
          <a:ln w="9525" cap="flat" cmpd="sng" algn="ctr">
            <a:solidFill>
              <a:srgbClr val="FF99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B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G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</a:t>
            </a:r>
          </a:p>
        </p:txBody>
      </p:sp>
      <p:sp>
        <p:nvSpPr>
          <p:cNvPr id="11" name="Rechthoek 10"/>
          <p:cNvSpPr/>
          <p:nvPr/>
        </p:nvSpPr>
        <p:spPr bwMode="auto">
          <a:xfrm>
            <a:off x="5999064" y="3717032"/>
            <a:ext cx="2771800" cy="1800200"/>
          </a:xfrm>
          <a:prstGeom prst="rect">
            <a:avLst/>
          </a:prstGeom>
          <a:solidFill>
            <a:srgbClr val="FFC000">
              <a:alpha val="50000"/>
            </a:srgbClr>
          </a:solidFill>
          <a:ln w="9525" cap="flat" cmpd="sng" algn="ctr">
            <a:solidFill>
              <a:srgbClr val="FF99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chemeClr val="tx1"/>
                </a:solidFill>
              </a:rPr>
              <a:t>M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G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b="1" dirty="0" smtClean="0">
                <a:solidFill>
                  <a:schemeClr val="tx1"/>
                </a:solidFill>
              </a:rPr>
              <a:t>E</a:t>
            </a:r>
          </a:p>
          <a:p>
            <a:pPr marL="0" marR="0" indent="0" algn="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O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2267744" y="3933056"/>
            <a:ext cx="237626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Nadere detaillering codelijsten in IMGeo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3923928" y="4941168"/>
            <a:ext cx="237626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Uitbreiding populatie codelijsten in IMGeo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924944"/>
            <a:ext cx="7772400" cy="1362075"/>
          </a:xfrm>
        </p:spPr>
        <p:txBody>
          <a:bodyPr/>
          <a:lstStyle/>
          <a:p>
            <a:pPr algn="ctr"/>
            <a:r>
              <a:rPr lang="nl-NL" dirty="0" smtClean="0"/>
              <a:t>Vragen?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4225" y="476672"/>
            <a:ext cx="3279775" cy="5746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92350" y="188640"/>
            <a:ext cx="6651625" cy="730250"/>
          </a:xfrm>
        </p:spPr>
        <p:txBody>
          <a:bodyPr/>
          <a:lstStyle/>
          <a:p>
            <a:r>
              <a:rPr lang="de-DE" dirty="0" err="1"/>
              <a:t>Typical</a:t>
            </a:r>
            <a:r>
              <a:rPr lang="de-DE" dirty="0"/>
              <a:t> Extension </a:t>
            </a:r>
            <a:r>
              <a:rPr lang="de-DE" dirty="0" smtClean="0"/>
              <a:t>Approach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CityGML</a:t>
            </a:r>
            <a:endParaRPr lang="de-DE" dirty="0"/>
          </a:p>
        </p:txBody>
      </p:sp>
      <p:sp>
        <p:nvSpPr>
          <p:cNvPr id="1681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3768" y="764704"/>
            <a:ext cx="6056982" cy="4674815"/>
          </a:xfrm>
        </p:spPr>
        <p:txBody>
          <a:bodyPr/>
          <a:lstStyle/>
          <a:p>
            <a:pPr lvl="1"/>
            <a:endParaRPr lang="de-DE" dirty="0" smtClean="0"/>
          </a:p>
          <a:p>
            <a:pPr lvl="1">
              <a:buClr>
                <a:schemeClr val="bg1"/>
              </a:buClr>
              <a:buFont typeface="Wingdings" pitchFamily="2" charset="2"/>
              <a:buChar char="§"/>
            </a:pPr>
            <a:r>
              <a:rPr lang="de-DE" dirty="0" err="1" smtClean="0"/>
              <a:t>create</a:t>
            </a:r>
            <a:r>
              <a:rPr lang="de-DE" dirty="0" smtClean="0"/>
              <a:t> </a:t>
            </a:r>
            <a:r>
              <a:rPr lang="de-DE" dirty="0"/>
              <a:t>a </a:t>
            </a:r>
            <a:r>
              <a:rPr lang="de-DE" b="1" dirty="0" err="1"/>
              <a:t>new</a:t>
            </a:r>
            <a:r>
              <a:rPr lang="de-DE" b="1" dirty="0"/>
              <a:t> </a:t>
            </a:r>
            <a:r>
              <a:rPr lang="de-DE" b="1" dirty="0" err="1"/>
              <a:t>feature</a:t>
            </a:r>
            <a:r>
              <a:rPr lang="de-DE" b="1" dirty="0"/>
              <a:t> type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deriving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feature</a:t>
            </a:r>
            <a:r>
              <a:rPr lang="de-DE" dirty="0"/>
              <a:t> type </a:t>
            </a:r>
            <a:r>
              <a:rPr lang="de-DE" dirty="0" err="1"/>
              <a:t>from</a:t>
            </a:r>
            <a:r>
              <a:rPr lang="de-DE" dirty="0"/>
              <a:t> an (</a:t>
            </a:r>
            <a:r>
              <a:rPr lang="de-DE" dirty="0" err="1"/>
              <a:t>abstract</a:t>
            </a:r>
            <a:r>
              <a:rPr lang="de-DE" dirty="0"/>
              <a:t>) </a:t>
            </a:r>
            <a:r>
              <a:rPr lang="de-DE" dirty="0" err="1"/>
              <a:t>CityGML</a:t>
            </a:r>
            <a:r>
              <a:rPr lang="de-DE" dirty="0"/>
              <a:t> </a:t>
            </a:r>
            <a:r>
              <a:rPr lang="de-DE" dirty="0" err="1"/>
              <a:t>feature</a:t>
            </a:r>
            <a:r>
              <a:rPr lang="de-DE" dirty="0"/>
              <a:t> type </a:t>
            </a:r>
            <a:r>
              <a:rPr lang="de-DE" dirty="0" err="1"/>
              <a:t>like</a:t>
            </a:r>
            <a:r>
              <a:rPr lang="de-DE" dirty="0"/>
              <a:t> e.g. </a:t>
            </a:r>
            <a:r>
              <a:rPr lang="de-DE" i="1" dirty="0"/>
              <a:t>_</a:t>
            </a:r>
            <a:r>
              <a:rPr lang="de-DE" i="1" dirty="0" err="1"/>
              <a:t>CityObject</a:t>
            </a:r>
            <a:r>
              <a:rPr lang="de-DE" dirty="0"/>
              <a:t>, </a:t>
            </a:r>
            <a:r>
              <a:rPr lang="de-DE" dirty="0" err="1"/>
              <a:t>or</a:t>
            </a:r>
            <a:endParaRPr lang="de-DE" dirty="0"/>
          </a:p>
          <a:p>
            <a:pPr lvl="1">
              <a:spcBef>
                <a:spcPct val="60000"/>
              </a:spcBef>
              <a:buClr>
                <a:schemeClr val="bg1"/>
              </a:buClr>
              <a:buFont typeface="Wingdings" pitchFamily="2" charset="2"/>
              <a:buChar char="§"/>
            </a:pPr>
            <a:r>
              <a:rPr lang="de-DE" b="1" dirty="0" err="1"/>
              <a:t>extend</a:t>
            </a:r>
            <a:r>
              <a:rPr lang="de-DE" b="1" dirty="0"/>
              <a:t> an </a:t>
            </a:r>
            <a:r>
              <a:rPr lang="de-DE" b="1" dirty="0" err="1"/>
              <a:t>instantiable</a:t>
            </a:r>
            <a:r>
              <a:rPr lang="de-DE" b="1" dirty="0"/>
              <a:t> </a:t>
            </a:r>
            <a:r>
              <a:rPr lang="de-DE" b="1" dirty="0" err="1"/>
              <a:t>feature</a:t>
            </a:r>
            <a:r>
              <a:rPr lang="de-DE" b="1" dirty="0"/>
              <a:t> type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deriving</a:t>
            </a:r>
            <a:r>
              <a:rPr lang="de-DE" dirty="0"/>
              <a:t> a </a:t>
            </a:r>
            <a:r>
              <a:rPr lang="de-DE" dirty="0" err="1"/>
              <a:t>subtype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concrete</a:t>
            </a:r>
            <a:r>
              <a:rPr lang="de-DE" dirty="0"/>
              <a:t> </a:t>
            </a:r>
            <a:r>
              <a:rPr lang="de-DE" dirty="0" err="1"/>
              <a:t>CityGML</a:t>
            </a:r>
            <a:r>
              <a:rPr lang="de-DE" dirty="0"/>
              <a:t> </a:t>
            </a:r>
            <a:r>
              <a:rPr lang="de-DE" dirty="0" err="1"/>
              <a:t>feature</a:t>
            </a:r>
            <a:r>
              <a:rPr lang="de-DE" dirty="0"/>
              <a:t> type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properties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class</a:t>
            </a:r>
            <a:endParaRPr lang="de-DE" dirty="0"/>
          </a:p>
          <a:p>
            <a:pPr lvl="2">
              <a:buClr>
                <a:schemeClr val="bg1"/>
              </a:buClr>
              <a:buFont typeface="Wingdings" pitchFamily="2" charset="2"/>
              <a:buChar char="§"/>
            </a:pP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extended</a:t>
            </a:r>
            <a:r>
              <a:rPr lang="de-DE" dirty="0"/>
              <a:t> </a:t>
            </a:r>
            <a:r>
              <a:rPr lang="de-DE" dirty="0" err="1"/>
              <a:t>CityGML</a:t>
            </a:r>
            <a:r>
              <a:rPr lang="de-DE" dirty="0"/>
              <a:t> </a:t>
            </a:r>
            <a:r>
              <a:rPr lang="de-DE" dirty="0" err="1"/>
              <a:t>class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receive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element</a:t>
            </a:r>
            <a:r>
              <a:rPr lang="de-DE" dirty="0"/>
              <a:t> </a:t>
            </a:r>
            <a:r>
              <a:rPr lang="de-DE" dirty="0" err="1"/>
              <a:t>name</a:t>
            </a:r>
            <a:r>
              <a:rPr lang="de-DE" dirty="0"/>
              <a:t> </a:t>
            </a:r>
            <a:r>
              <a:rPr lang="de-DE" dirty="0" err="1"/>
              <a:t>like</a:t>
            </a:r>
            <a:r>
              <a:rPr lang="de-DE" dirty="0"/>
              <a:t> </a:t>
            </a:r>
            <a:r>
              <a:rPr lang="de-DE" i="1" dirty="0" err="1"/>
              <a:t>BuildingWithNoiseProperties</a:t>
            </a:r>
            <a:endParaRPr lang="de-DE" i="1" dirty="0"/>
          </a:p>
          <a:p>
            <a:pPr lvl="2">
              <a:buClr>
                <a:schemeClr val="bg1"/>
              </a:buClr>
              <a:buFont typeface="Wingdings" pitchFamily="2" charset="2"/>
              <a:buChar char="§"/>
            </a:pPr>
            <a:r>
              <a:rPr lang="de-DE" b="1" dirty="0">
                <a:solidFill>
                  <a:srgbClr val="FFC000"/>
                </a:solidFill>
              </a:rPr>
              <a:t>Problem: </a:t>
            </a:r>
            <a:r>
              <a:rPr lang="de-DE" b="1" dirty="0" err="1">
                <a:solidFill>
                  <a:srgbClr val="FFC000"/>
                </a:solidFill>
              </a:rPr>
              <a:t>how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to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combine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this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with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other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extensions</a:t>
            </a:r>
            <a:r>
              <a:rPr lang="de-DE" b="1" dirty="0">
                <a:solidFill>
                  <a:srgbClr val="FFC000"/>
                </a:solidFill>
              </a:rPr>
              <a:t>?</a:t>
            </a:r>
          </a:p>
          <a:p>
            <a:pPr lvl="2">
              <a:buClr>
                <a:schemeClr val="bg1"/>
              </a:buClr>
              <a:buFont typeface="Wingdings" pitchFamily="2" charset="2"/>
              <a:buChar char="§"/>
            </a:pPr>
            <a:r>
              <a:rPr lang="de-DE" b="1" dirty="0">
                <a:solidFill>
                  <a:srgbClr val="FFC000"/>
                </a:solidFill>
              </a:rPr>
              <a:t>Problem: non-</a:t>
            </a:r>
            <a:r>
              <a:rPr lang="de-DE" b="1" dirty="0" err="1">
                <a:solidFill>
                  <a:srgbClr val="FFC000"/>
                </a:solidFill>
              </a:rPr>
              <a:t>schema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aware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readers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are</a:t>
            </a:r>
            <a:r>
              <a:rPr lang="de-DE" b="1" dirty="0">
                <a:solidFill>
                  <a:srgbClr val="FFC000"/>
                </a:solidFill>
              </a:rPr>
              <a:t> not </a:t>
            </a:r>
            <a:r>
              <a:rPr lang="de-DE" b="1" dirty="0" err="1">
                <a:solidFill>
                  <a:srgbClr val="FFC000"/>
                </a:solidFill>
              </a:rPr>
              <a:t>able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to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detect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that</a:t>
            </a:r>
            <a:r>
              <a:rPr lang="de-DE" b="1" dirty="0">
                <a:solidFill>
                  <a:srgbClr val="FFC000"/>
                </a:solidFill>
              </a:rPr>
              <a:t> a &lt;</a:t>
            </a:r>
            <a:r>
              <a:rPr lang="de-DE" b="1" dirty="0" err="1">
                <a:solidFill>
                  <a:srgbClr val="FFC000"/>
                </a:solidFill>
              </a:rPr>
              <a:t>BuildingWithNoiseProperties</a:t>
            </a:r>
            <a:r>
              <a:rPr lang="de-DE" b="1" dirty="0">
                <a:solidFill>
                  <a:srgbClr val="FFC000"/>
                </a:solidFill>
              </a:rPr>
              <a:t>&gt; </a:t>
            </a:r>
            <a:r>
              <a:rPr lang="de-DE" b="1" dirty="0" err="1">
                <a:solidFill>
                  <a:srgbClr val="FFC000"/>
                </a:solidFill>
              </a:rPr>
              <a:t>is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basically</a:t>
            </a:r>
            <a:r>
              <a:rPr lang="de-DE" b="1" dirty="0">
                <a:solidFill>
                  <a:srgbClr val="FFC000"/>
                </a:solidFill>
              </a:rPr>
              <a:t> a &lt;</a:t>
            </a:r>
            <a:r>
              <a:rPr lang="de-DE" b="1" dirty="0" err="1">
                <a:solidFill>
                  <a:srgbClr val="FFC000"/>
                </a:solidFill>
              </a:rPr>
              <a:t>Building</a:t>
            </a:r>
            <a:r>
              <a:rPr lang="de-DE" b="1" dirty="0">
                <a:solidFill>
                  <a:srgbClr val="FFC000"/>
                </a:solidFill>
              </a:rPr>
              <a:t>&gt; </a:t>
            </a:r>
            <a:r>
              <a:rPr lang="de-DE" b="1" dirty="0" err="1">
                <a:solidFill>
                  <a:srgbClr val="FFC000"/>
                </a:solidFill>
              </a:rPr>
              <a:t>element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with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some</a:t>
            </a:r>
            <a:r>
              <a:rPr lang="de-DE" b="1" dirty="0">
                <a:solidFill>
                  <a:srgbClr val="FFC000"/>
                </a:solidFill>
              </a:rPr>
              <a:t> extra </a:t>
            </a:r>
            <a:r>
              <a:rPr lang="de-DE" b="1" dirty="0" err="1">
                <a:solidFill>
                  <a:srgbClr val="FFC000"/>
                </a:solidFill>
              </a:rPr>
              <a:t>properties</a:t>
            </a:r>
            <a:endParaRPr lang="de-DE" b="1" dirty="0">
              <a:solidFill>
                <a:srgbClr val="FFC000"/>
              </a:solidFill>
            </a:endParaRPr>
          </a:p>
        </p:txBody>
      </p:sp>
      <p:sp>
        <p:nvSpPr>
          <p:cNvPr id="5" name="Rechthoek 4"/>
          <p:cNvSpPr/>
          <p:nvPr/>
        </p:nvSpPr>
        <p:spPr bwMode="auto">
          <a:xfrm>
            <a:off x="827584" y="1988840"/>
            <a:ext cx="1872208" cy="1080120"/>
          </a:xfrm>
          <a:prstGeom prst="rect">
            <a:avLst/>
          </a:prstGeom>
          <a:solidFill>
            <a:srgbClr val="EEE41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Citygml</a:t>
            </a:r>
            <a:r>
              <a:rPr kumimoji="0" lang="nl-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: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err="1" smtClean="0">
                <a:solidFill>
                  <a:schemeClr val="tx1"/>
                </a:solidFill>
              </a:rPr>
              <a:t>BuildingPart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" name="Rechthoek 5"/>
          <p:cNvSpPr/>
          <p:nvPr/>
        </p:nvSpPr>
        <p:spPr bwMode="auto">
          <a:xfrm>
            <a:off x="729288" y="3861048"/>
            <a:ext cx="2088232" cy="1296144"/>
          </a:xfrm>
          <a:prstGeom prst="rect">
            <a:avLst/>
          </a:prstGeom>
          <a:solidFill>
            <a:srgbClr val="E7C7E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BGT &lt;&lt;objecttype&gt;&gt;</a:t>
            </a:r>
          </a:p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solidFill>
                  <a:schemeClr val="tx1"/>
                </a:solidFill>
              </a:rPr>
              <a:t>Pand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8" name="Rechte verbindingslijn met pijl 7"/>
          <p:cNvCxnSpPr>
            <a:stCxn id="6" idx="0"/>
            <a:endCxn id="5" idx="2"/>
          </p:cNvCxnSpPr>
          <p:nvPr/>
        </p:nvCxnSpPr>
        <p:spPr bwMode="auto">
          <a:xfrm flipH="1" flipV="1">
            <a:off x="1763688" y="3068960"/>
            <a:ext cx="9716" cy="792088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0" name="Gelijkbenige driehoek 9"/>
          <p:cNvSpPr/>
          <p:nvPr/>
        </p:nvSpPr>
        <p:spPr bwMode="auto">
          <a:xfrm>
            <a:off x="1691680" y="3068960"/>
            <a:ext cx="144016" cy="144016"/>
          </a:xfrm>
          <a:prstGeom prst="triangl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0" fontAlgn="base" latinLnBrk="0" hangingPunct="0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92350" y="44624"/>
            <a:ext cx="6651625" cy="730250"/>
          </a:xfrm>
        </p:spPr>
        <p:txBody>
          <a:bodyPr/>
          <a:lstStyle/>
          <a:p>
            <a:r>
              <a:rPr lang="de-DE" dirty="0" err="1"/>
              <a:t>Application</a:t>
            </a:r>
            <a:r>
              <a:rPr lang="de-DE" dirty="0"/>
              <a:t> Domain </a:t>
            </a:r>
            <a:r>
              <a:rPr lang="de-DE" dirty="0" err="1"/>
              <a:t>Extensions</a:t>
            </a:r>
            <a:r>
              <a:rPr lang="de-DE" dirty="0"/>
              <a:t> (ADE)</a:t>
            </a:r>
          </a:p>
        </p:txBody>
      </p:sp>
      <p:sp>
        <p:nvSpPr>
          <p:cNvPr id="167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611" y="1268908"/>
            <a:ext cx="6912893" cy="4248324"/>
          </a:xfrm>
        </p:spPr>
        <p:txBody>
          <a:bodyPr/>
          <a:lstStyle/>
          <a:p>
            <a:pPr>
              <a:spcBef>
                <a:spcPct val="10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2000" b="1" dirty="0"/>
              <a:t>Extension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CityGML</a:t>
            </a:r>
            <a:r>
              <a:rPr lang="de-DE" sz="2000" b="1" dirty="0"/>
              <a:t> XML Schema </a:t>
            </a:r>
            <a:r>
              <a:rPr lang="de-DE" sz="2000" b="1" dirty="0" err="1"/>
              <a:t>declarations</a:t>
            </a:r>
            <a:r>
              <a:rPr lang="de-DE" sz="2000" b="1" dirty="0"/>
              <a:t>:</a:t>
            </a:r>
          </a:p>
          <a:p>
            <a:pPr>
              <a:buNone/>
              <a:tabLst>
                <a:tab pos="534988" algn="l"/>
                <a:tab pos="1258888" algn="l"/>
              </a:tabLst>
            </a:pPr>
            <a:r>
              <a:rPr lang="de-DE" sz="1800" dirty="0"/>
              <a:t>&lt;</a:t>
            </a:r>
            <a:r>
              <a:rPr lang="de-DE" sz="1800" dirty="0" err="1"/>
              <a:t>xsd:complexType</a:t>
            </a:r>
            <a:r>
              <a:rPr lang="de-DE" sz="1800" dirty="0"/>
              <a:t> </a:t>
            </a:r>
            <a:r>
              <a:rPr lang="de-DE" sz="1800" dirty="0" err="1"/>
              <a:t>name</a:t>
            </a:r>
            <a:r>
              <a:rPr lang="de-DE" sz="1800" dirty="0"/>
              <a:t>=</a:t>
            </a:r>
            <a:r>
              <a:rPr lang="de-DE" sz="1800" dirty="0" err="1"/>
              <a:t>Building</a:t>
            </a:r>
            <a:r>
              <a:rPr lang="de-DE" sz="1800" dirty="0"/>
              <a:t>…&gt;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/>
              <a:t>	……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>
                <a:solidFill>
                  <a:srgbClr val="92D050"/>
                </a:solidFill>
              </a:rPr>
              <a:t>	</a:t>
            </a:r>
            <a:r>
              <a:rPr lang="de-DE" sz="1800" dirty="0" smtClean="0">
                <a:solidFill>
                  <a:srgbClr val="92D050"/>
                </a:solidFill>
              </a:rPr>
              <a:t>&lt;</a:t>
            </a:r>
            <a:r>
              <a:rPr lang="de-DE" sz="1800" dirty="0" err="1" smtClean="0">
                <a:solidFill>
                  <a:srgbClr val="92D050"/>
                </a:solidFill>
              </a:rPr>
              <a:t>xsd:element</a:t>
            </a:r>
            <a:r>
              <a:rPr lang="de-DE" sz="1800" dirty="0" smtClean="0">
                <a:solidFill>
                  <a:srgbClr val="92D050"/>
                </a:solidFill>
              </a:rPr>
              <a:t> </a:t>
            </a:r>
            <a:r>
              <a:rPr lang="de-DE" sz="1800" dirty="0" err="1" smtClean="0">
                <a:solidFill>
                  <a:srgbClr val="92D050"/>
                </a:solidFill>
              </a:rPr>
              <a:t>ref</a:t>
            </a:r>
            <a:r>
              <a:rPr lang="de-DE" sz="1800" dirty="0" smtClean="0">
                <a:solidFill>
                  <a:srgbClr val="92D050"/>
                </a:solidFill>
              </a:rPr>
              <a:t>="_</a:t>
            </a:r>
            <a:r>
              <a:rPr lang="de-DE" sz="1800" dirty="0" err="1" smtClean="0">
                <a:solidFill>
                  <a:srgbClr val="92D050"/>
                </a:solidFill>
              </a:rPr>
              <a:t>GenericApplicationPropertyOfBuilding</a:t>
            </a:r>
            <a:r>
              <a:rPr lang="de-DE" sz="1800" dirty="0" smtClean="0">
                <a:solidFill>
                  <a:srgbClr val="92D050"/>
                </a:solidFill>
              </a:rPr>
              <a:t>"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 smtClean="0">
                <a:solidFill>
                  <a:srgbClr val="92D050"/>
                </a:solidFill>
              </a:rPr>
              <a:t>	 		    </a:t>
            </a:r>
            <a:r>
              <a:rPr lang="de-DE" sz="1800" dirty="0" err="1" smtClean="0">
                <a:solidFill>
                  <a:srgbClr val="92D050"/>
                </a:solidFill>
              </a:rPr>
              <a:t>minOccurs</a:t>
            </a:r>
            <a:r>
              <a:rPr lang="de-DE" sz="1800" dirty="0" smtClean="0">
                <a:solidFill>
                  <a:srgbClr val="92D050"/>
                </a:solidFill>
              </a:rPr>
              <a:t>="0" </a:t>
            </a:r>
            <a:r>
              <a:rPr lang="de-DE" sz="1800" dirty="0" err="1" smtClean="0">
                <a:solidFill>
                  <a:srgbClr val="92D050"/>
                </a:solidFill>
              </a:rPr>
              <a:t>maxOccurs</a:t>
            </a:r>
            <a:r>
              <a:rPr lang="de-DE" sz="1800" dirty="0" smtClean="0">
                <a:solidFill>
                  <a:srgbClr val="92D050"/>
                </a:solidFill>
              </a:rPr>
              <a:t>="</a:t>
            </a:r>
            <a:r>
              <a:rPr lang="de-DE" sz="1800" dirty="0" err="1" smtClean="0">
                <a:solidFill>
                  <a:srgbClr val="92D050"/>
                </a:solidFill>
              </a:rPr>
              <a:t>unbounded</a:t>
            </a:r>
            <a:r>
              <a:rPr lang="de-DE" sz="1800" dirty="0" smtClean="0">
                <a:solidFill>
                  <a:srgbClr val="92D050"/>
                </a:solidFill>
              </a:rPr>
              <a:t>"/&gt;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/>
              <a:t>	……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/>
              <a:t>&lt;/</a:t>
            </a:r>
            <a:r>
              <a:rPr lang="de-DE" sz="1800" dirty="0" err="1"/>
              <a:t>xsd:complexType</a:t>
            </a:r>
            <a:r>
              <a:rPr lang="de-DE" sz="1800" dirty="0"/>
              <a:t>&gt;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endParaRPr lang="de-DE" sz="1800" dirty="0"/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/>
              <a:t>&lt;</a:t>
            </a:r>
            <a:r>
              <a:rPr lang="de-DE" sz="1800" dirty="0" err="1"/>
              <a:t>xs:element</a:t>
            </a:r>
            <a:r>
              <a:rPr lang="de-DE" sz="1800" dirty="0"/>
              <a:t> </a:t>
            </a:r>
            <a:r>
              <a:rPr lang="de-DE" sz="1800" dirty="0" err="1"/>
              <a:t>name</a:t>
            </a:r>
            <a:r>
              <a:rPr lang="de-DE" sz="1800" dirty="0"/>
              <a:t>="</a:t>
            </a:r>
            <a:r>
              <a:rPr lang="de-DE" sz="1800" dirty="0">
                <a:solidFill>
                  <a:srgbClr val="92D050"/>
                </a:solidFill>
              </a:rPr>
              <a:t>_</a:t>
            </a:r>
            <a:r>
              <a:rPr lang="de-DE" sz="1800" dirty="0" err="1">
                <a:solidFill>
                  <a:srgbClr val="92D050"/>
                </a:solidFill>
              </a:rPr>
              <a:t>GenericApplicationPropertyOfBuilding</a:t>
            </a:r>
            <a:r>
              <a:rPr lang="de-DE" sz="1800" dirty="0"/>
              <a:t>"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1800" dirty="0"/>
              <a:t>		   </a:t>
            </a:r>
            <a:r>
              <a:rPr lang="de-DE" sz="1800" dirty="0" err="1"/>
              <a:t>abstract</a:t>
            </a:r>
            <a:r>
              <a:rPr lang="de-DE" sz="1800" dirty="0"/>
              <a:t>="</a:t>
            </a:r>
            <a:r>
              <a:rPr lang="de-DE" sz="1800" dirty="0" err="1"/>
              <a:t>true</a:t>
            </a:r>
            <a:r>
              <a:rPr lang="de-DE" sz="1800" dirty="0"/>
              <a:t>" type="</a:t>
            </a:r>
            <a:r>
              <a:rPr lang="de-DE" sz="1800" dirty="0" err="1">
                <a:solidFill>
                  <a:srgbClr val="92D050"/>
                </a:solidFill>
              </a:rPr>
              <a:t>xs:anyType</a:t>
            </a:r>
            <a:r>
              <a:rPr lang="de-DE" sz="1800" dirty="0"/>
              <a:t>"/&gt;</a:t>
            </a:r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endParaRPr lang="de-DE" sz="1800" dirty="0"/>
          </a:p>
          <a:p>
            <a:pPr>
              <a:spcBef>
                <a:spcPct val="5000"/>
              </a:spcBef>
              <a:buNone/>
              <a:tabLst>
                <a:tab pos="534988" algn="l"/>
                <a:tab pos="1258888" algn="l"/>
              </a:tabLst>
            </a:pPr>
            <a:r>
              <a:rPr lang="de-DE" sz="2000" dirty="0"/>
              <a:t>… will </a:t>
            </a:r>
            <a:r>
              <a:rPr lang="de-DE" sz="2000" dirty="0" err="1"/>
              <a:t>allow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inject</a:t>
            </a:r>
            <a:r>
              <a:rPr lang="de-DE" sz="2000" dirty="0"/>
              <a:t> </a:t>
            </a:r>
            <a:r>
              <a:rPr lang="de-DE" sz="2000" dirty="0" err="1"/>
              <a:t>further</a:t>
            </a:r>
            <a:r>
              <a:rPr lang="de-DE" sz="2000" dirty="0"/>
              <a:t> XML </a:t>
            </a:r>
            <a:r>
              <a:rPr lang="de-DE" sz="2000" dirty="0" err="1"/>
              <a:t>structures</a:t>
            </a:r>
            <a:r>
              <a:rPr lang="de-DE" sz="2000" dirty="0"/>
              <a:t> </a:t>
            </a:r>
            <a:r>
              <a:rPr lang="de-DE" sz="2000" dirty="0" err="1"/>
              <a:t>into</a:t>
            </a:r>
            <a:r>
              <a:rPr lang="de-DE" sz="2000" dirty="0"/>
              <a:t> </a:t>
            </a:r>
            <a:r>
              <a:rPr lang="de-DE" sz="2000" dirty="0" err="1"/>
              <a:t>CityGML</a:t>
            </a:r>
            <a:r>
              <a:rPr lang="de-DE" sz="2000" dirty="0"/>
              <a:t> </a:t>
            </a:r>
            <a:r>
              <a:rPr lang="de-DE" sz="2000" dirty="0" err="1"/>
              <a:t>feature</a:t>
            </a:r>
            <a:r>
              <a:rPr lang="de-DE" sz="2000" dirty="0"/>
              <a:t> </a:t>
            </a:r>
            <a:r>
              <a:rPr lang="de-DE" sz="2000" dirty="0" err="1"/>
              <a:t>types</a:t>
            </a:r>
            <a:r>
              <a:rPr lang="de-DE" sz="2000" dirty="0"/>
              <a:t> </a:t>
            </a:r>
            <a:r>
              <a:rPr lang="de-DE" sz="2000" dirty="0" err="1"/>
              <a:t>at</a:t>
            </a:r>
            <a:r>
              <a:rPr lang="de-DE" sz="2000" dirty="0"/>
              <a:t> a </a:t>
            </a:r>
            <a:r>
              <a:rPr lang="de-DE" sz="2000" dirty="0" err="1"/>
              <a:t>later</a:t>
            </a:r>
            <a:r>
              <a:rPr lang="de-DE" sz="2000" dirty="0"/>
              <a:t> </a:t>
            </a:r>
            <a:r>
              <a:rPr lang="de-DE" sz="2000" dirty="0" err="1"/>
              <a:t>point</a:t>
            </a:r>
            <a:r>
              <a:rPr lang="de-DE" sz="2000" dirty="0"/>
              <a:t> in time (</a:t>
            </a:r>
            <a:r>
              <a:rPr lang="de-DE" sz="2000" dirty="0" err="1"/>
              <a:t>hooks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ADEs).</a:t>
            </a:r>
          </a:p>
          <a:p>
            <a:pPr lvl="1">
              <a:buNone/>
              <a:tabLst>
                <a:tab pos="534988" algn="l"/>
                <a:tab pos="1258888" algn="l"/>
              </a:tabLst>
            </a:pPr>
            <a:r>
              <a:rPr lang="de-DE" sz="2000" dirty="0" err="1"/>
              <a:t>one</a:t>
            </a:r>
            <a:r>
              <a:rPr lang="de-DE" sz="2000" dirty="0"/>
              <a:t> </a:t>
            </a:r>
            <a:r>
              <a:rPr lang="de-DE" sz="2000" dirty="0" err="1"/>
              <a:t>hook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CityGML</a:t>
            </a:r>
            <a:r>
              <a:rPr lang="de-DE" sz="2000" dirty="0"/>
              <a:t> </a:t>
            </a:r>
            <a:r>
              <a:rPr lang="de-DE" sz="2000" dirty="0" err="1"/>
              <a:t>feature</a:t>
            </a:r>
            <a:r>
              <a:rPr lang="de-DE" sz="2000" dirty="0"/>
              <a:t> type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24075" y="1628775"/>
            <a:ext cx="7019925" cy="4465638"/>
          </a:xfrm>
        </p:spPr>
        <p:txBody>
          <a:bodyPr/>
          <a:lstStyle/>
          <a:p>
            <a:pPr>
              <a:lnSpc>
                <a:spcPct val="200000"/>
              </a:lnSpc>
              <a:buClr>
                <a:schemeClr val="bg1"/>
              </a:buClr>
              <a:buFont typeface="Arial" charset="0"/>
              <a:buChar char="•"/>
            </a:pPr>
            <a:r>
              <a:rPr lang="nl-NL" sz="2000" dirty="0" smtClean="0"/>
              <a:t>Informatiemodel IMGeo 2.0, inclusief BGT – </a:t>
            </a:r>
            <a:r>
              <a:rPr lang="nl-NL" sz="2000" dirty="0" smtClean="0">
                <a:solidFill>
                  <a:srgbClr val="FFFF00"/>
                </a:solidFill>
              </a:rPr>
              <a:t>vastgesteld februari 2012</a:t>
            </a:r>
          </a:p>
          <a:p>
            <a:pPr>
              <a:lnSpc>
                <a:spcPct val="200000"/>
              </a:lnSpc>
              <a:buClr>
                <a:schemeClr val="bg1"/>
              </a:buClr>
              <a:buFont typeface="Arial" charset="0"/>
              <a:buChar char="•"/>
            </a:pPr>
            <a:r>
              <a:rPr lang="nl-NL" sz="2000" dirty="0" smtClean="0"/>
              <a:t>Gegevenscatalogus BGT</a:t>
            </a:r>
          </a:p>
          <a:p>
            <a:pPr>
              <a:lnSpc>
                <a:spcPct val="200000"/>
              </a:lnSpc>
              <a:buClr>
                <a:schemeClr val="bg1"/>
              </a:buClr>
              <a:buFont typeface="Arial" charset="0"/>
              <a:buChar char="•"/>
            </a:pPr>
            <a:r>
              <a:rPr lang="nl-NL" sz="2000" dirty="0" smtClean="0"/>
              <a:t>Gegevenscatalogus IMGeo</a:t>
            </a:r>
          </a:p>
          <a:p>
            <a:pPr>
              <a:lnSpc>
                <a:spcPct val="200000"/>
              </a:lnSpc>
              <a:buClr>
                <a:schemeClr val="bg1"/>
              </a:buClr>
              <a:buFont typeface="Arial" charset="0"/>
              <a:buChar char="•"/>
            </a:pPr>
            <a:r>
              <a:rPr lang="nl-NL" sz="2000" dirty="0" smtClean="0"/>
              <a:t>Objectenhandboek </a:t>
            </a:r>
            <a:r>
              <a:rPr lang="nl-NL" sz="2000" dirty="0" smtClean="0"/>
              <a:t>BGT</a:t>
            </a:r>
            <a:endParaRPr lang="nl-NL" sz="2000" dirty="0" smtClean="0"/>
          </a:p>
          <a:p>
            <a:pPr>
              <a:lnSpc>
                <a:spcPct val="200000"/>
              </a:lnSpc>
              <a:buClr>
                <a:schemeClr val="bg1"/>
              </a:buClr>
              <a:buFont typeface="Arial" charset="0"/>
              <a:buChar char="•"/>
            </a:pPr>
            <a:r>
              <a:rPr lang="nl-NL" sz="2000" dirty="0" smtClean="0"/>
              <a:t>Uitwisselingsstandaard</a:t>
            </a:r>
          </a:p>
          <a:p>
            <a:pPr>
              <a:lnSpc>
                <a:spcPct val="200000"/>
              </a:lnSpc>
              <a:buClr>
                <a:schemeClr val="bg1"/>
              </a:buClr>
              <a:buFont typeface="Arial" charset="0"/>
              <a:buChar char="•"/>
            </a:pPr>
            <a:r>
              <a:rPr lang="nl-NL" sz="2000" dirty="0" smtClean="0"/>
              <a:t>Visualisatie</a:t>
            </a:r>
          </a:p>
          <a:p>
            <a:pPr>
              <a:lnSpc>
                <a:spcPct val="200000"/>
              </a:lnSpc>
            </a:pPr>
            <a:endParaRPr lang="nl-NL" dirty="0" smtClean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>
          <a:xfrm>
            <a:off x="2268538" y="412403"/>
            <a:ext cx="4319587" cy="568325"/>
          </a:xfrm>
        </p:spPr>
        <p:txBody>
          <a:bodyPr lIns="90000" tIns="46800" rIns="90000" bIns="46800"/>
          <a:lstStyle/>
          <a:p>
            <a:r>
              <a:rPr lang="nl-NL" dirty="0" smtClean="0"/>
              <a:t>IMGeo standaarden</a:t>
            </a:r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9" name="Title 3"/>
          <p:cNvSpPr>
            <a:spLocks noGrp="1"/>
          </p:cNvSpPr>
          <p:nvPr>
            <p:ph type="title" idx="4294967295"/>
          </p:nvPr>
        </p:nvSpPr>
        <p:spPr>
          <a:xfrm>
            <a:off x="2226568" y="260648"/>
            <a:ext cx="6665912" cy="431800"/>
          </a:xfrm>
        </p:spPr>
        <p:txBody>
          <a:bodyPr lIns="90000" tIns="46800" rIns="90000" bIns="46800"/>
          <a:lstStyle/>
          <a:p>
            <a:r>
              <a:rPr lang="nl-NL" dirty="0" smtClean="0"/>
              <a:t>BGT / IMGeo voorbereid op 3D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661356"/>
            <a:ext cx="5328171" cy="419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40" name="Content Placeholder 4"/>
          <p:cNvSpPr>
            <a:spLocks noGrp="1"/>
          </p:cNvSpPr>
          <p:nvPr>
            <p:ph idx="4294967295"/>
          </p:nvPr>
        </p:nvSpPr>
        <p:spPr>
          <a:xfrm>
            <a:off x="1908175" y="908720"/>
            <a:ext cx="6664325" cy="1943546"/>
          </a:xfrm>
        </p:spPr>
        <p:txBody>
          <a:bodyPr lIns="90000" tIns="46800" rIns="90000" bIns="46800"/>
          <a:lstStyle/>
          <a:p>
            <a:pPr>
              <a:buClr>
                <a:schemeClr val="bg1"/>
              </a:buClr>
            </a:pPr>
            <a:r>
              <a:rPr lang="nl-NL" sz="2000" dirty="0" smtClean="0"/>
              <a:t>Gebaseerd op </a:t>
            </a:r>
            <a:r>
              <a:rPr lang="nl-NL" sz="2000" dirty="0" err="1" smtClean="0"/>
              <a:t>CityGML</a:t>
            </a:r>
            <a:endParaRPr lang="nl-NL" sz="2000" dirty="0" smtClean="0"/>
          </a:p>
          <a:p>
            <a:pPr marL="1046163" lvl="2" indent="-285750">
              <a:buClr>
                <a:schemeClr val="bg1"/>
              </a:buClr>
              <a:buFont typeface="Wingdings" pitchFamily="2" charset="2"/>
              <a:buChar char="§"/>
            </a:pPr>
            <a:r>
              <a:rPr lang="nl-NL" sz="1600" dirty="0" smtClean="0"/>
              <a:t>Standaard voor 3D topografie</a:t>
            </a:r>
          </a:p>
          <a:p>
            <a:pPr marL="1046163" lvl="2" indent="-285750">
              <a:buClr>
                <a:schemeClr val="bg1"/>
              </a:buClr>
              <a:buFont typeface="Wingdings" pitchFamily="2" charset="2"/>
              <a:buChar char="§"/>
            </a:pPr>
            <a:r>
              <a:rPr lang="nl-NL" sz="1600" dirty="0" smtClean="0"/>
              <a:t>Modelleert geometrische, topologische, semantische en uiterlijke eigenschappen</a:t>
            </a:r>
          </a:p>
          <a:p>
            <a:pPr>
              <a:buClr>
                <a:schemeClr val="bg1"/>
              </a:buClr>
            </a:pPr>
            <a:r>
              <a:rPr lang="nl-NL" sz="2000" dirty="0" smtClean="0"/>
              <a:t>Geadviseerd vanuit 3D </a:t>
            </a:r>
            <a:r>
              <a:rPr lang="nl-NL" sz="2000" dirty="0" err="1" smtClean="0"/>
              <a:t>pilot</a:t>
            </a:r>
            <a:endParaRPr lang="nl-NL" sz="2000" dirty="0" smtClean="0"/>
          </a:p>
          <a:p>
            <a:endParaRPr lang="nl-NL" sz="2800" dirty="0" smtClean="0"/>
          </a:p>
          <a:p>
            <a:pPr marL="569913" lvl="1" indent="-284163"/>
            <a:endParaRPr lang="nl-NL" sz="1400" dirty="0" smtClean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``</a:t>
            </a:r>
            <a:endParaRPr lang="nl-NL" dirty="0"/>
          </a:p>
        </p:txBody>
      </p:sp>
      <p:pic>
        <p:nvPicPr>
          <p:cNvPr id="8" name="Tijdelijke aanduiding voor afbeelding 7" descr="IMGeo - overzicht deel I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35" b="735"/>
          <a:stretch>
            <a:fillRect/>
          </a:stretch>
        </p:blipFill>
        <p:spPr>
          <a:xfrm>
            <a:off x="-28673" y="0"/>
            <a:ext cx="9172673" cy="6879505"/>
          </a:xfr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7308304" y="1628800"/>
            <a:ext cx="1512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BGT en IMGeo afgeleid van </a:t>
            </a:r>
            <a:r>
              <a:rPr lang="nl-NL" dirty="0" err="1" smtClean="0">
                <a:solidFill>
                  <a:schemeClr val="tx1"/>
                </a:solidFill>
              </a:rPr>
              <a:t>CityGML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548680"/>
            <a:ext cx="1078243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kstvak 5"/>
          <p:cNvSpPr txBox="1"/>
          <p:nvPr/>
        </p:nvSpPr>
        <p:spPr>
          <a:xfrm>
            <a:off x="3563888" y="3429000"/>
            <a:ext cx="237626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Alle BGT objecteigenschappen toegevoegd aan </a:t>
            </a:r>
            <a:r>
              <a:rPr lang="nl-NL" dirty="0" err="1" smtClean="0">
                <a:solidFill>
                  <a:schemeClr val="tx1"/>
                </a:solidFill>
              </a:rPr>
              <a:t>CityOBject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22 november 2007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pic>
        <p:nvPicPr>
          <p:cNvPr id="164868" name="Picture 4" descr="Y:\Projecten\IMGeo 2.0\UML model\diagrammen\Pa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1683568"/>
            <a:ext cx="8676456" cy="9306286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5796136" y="4941169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&lt;&lt;</a:t>
            </a:r>
            <a:r>
              <a:rPr lang="nl-NL" dirty="0" err="1" smtClean="0">
                <a:solidFill>
                  <a:schemeClr val="tx1"/>
                </a:solidFill>
              </a:rPr>
              <a:t>ADEElement</a:t>
            </a:r>
            <a:r>
              <a:rPr lang="nl-NL" dirty="0" smtClean="0">
                <a:solidFill>
                  <a:schemeClr val="tx1"/>
                </a:solidFill>
              </a:rPr>
              <a:t>&gt;&gt;: eigenschappen toevoegen aan </a:t>
            </a:r>
            <a:r>
              <a:rPr lang="nl-NL" dirty="0" err="1" smtClean="0">
                <a:solidFill>
                  <a:schemeClr val="tx1"/>
                </a:solidFill>
              </a:rPr>
              <a:t>CityGML</a:t>
            </a:r>
            <a:r>
              <a:rPr lang="nl-NL" dirty="0" smtClean="0">
                <a:solidFill>
                  <a:schemeClr val="tx1"/>
                </a:solidFill>
              </a:rPr>
              <a:t> objecttype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pic>
        <p:nvPicPr>
          <p:cNvPr id="165890" name="Picture 2" descr="Y:\Projecten\IMGeo 2.0\UML model\diagrammen\OverigeConstructie.png"/>
          <p:cNvPicPr>
            <a:picLocks noChangeAspect="1" noChangeArrowheads="1"/>
          </p:cNvPicPr>
          <p:nvPr/>
        </p:nvPicPr>
        <p:blipFill>
          <a:blip r:embed="rId2" cstate="print"/>
          <a:srcRect l="2654" r="2654"/>
          <a:stretch>
            <a:fillRect/>
          </a:stretch>
        </p:blipFill>
        <p:spPr bwMode="auto">
          <a:xfrm>
            <a:off x="1862544" y="-1632647"/>
            <a:ext cx="7317968" cy="11179872"/>
          </a:xfrm>
          <a:prstGeom prst="rect">
            <a:avLst/>
          </a:prstGeom>
          <a:noFill/>
        </p:spPr>
      </p:pic>
      <p:sp>
        <p:nvSpPr>
          <p:cNvPr id="6" name="Tekstvak 5"/>
          <p:cNvSpPr txBox="1"/>
          <p:nvPr/>
        </p:nvSpPr>
        <p:spPr>
          <a:xfrm>
            <a:off x="5508104" y="476672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&lt;&lt;</a:t>
            </a:r>
            <a:r>
              <a:rPr lang="nl-NL" dirty="0" err="1" smtClean="0">
                <a:solidFill>
                  <a:schemeClr val="tx1"/>
                </a:solidFill>
              </a:rPr>
              <a:t>featureType</a:t>
            </a:r>
            <a:r>
              <a:rPr lang="nl-NL" dirty="0" smtClean="0">
                <a:solidFill>
                  <a:schemeClr val="tx1"/>
                </a:solidFill>
              </a:rPr>
              <a:t>&gt;&gt;: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Objecttype toevoegen aan </a:t>
            </a:r>
            <a:r>
              <a:rPr lang="nl-NL" dirty="0" err="1" smtClean="0">
                <a:solidFill>
                  <a:schemeClr val="tx1"/>
                </a:solidFill>
              </a:rPr>
              <a:t>CityGML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1" name="Rectangle 9"/>
          <p:cNvSpPr>
            <a:spLocks noChangeArrowheads="1"/>
          </p:cNvSpPr>
          <p:nvPr/>
        </p:nvSpPr>
        <p:spPr bwMode="auto">
          <a:xfrm>
            <a:off x="2291904" y="455464"/>
            <a:ext cx="638455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100" b="1" dirty="0" smtClean="0">
                <a:solidFill>
                  <a:srgbClr val="FFFFFF"/>
                </a:solidFill>
                <a:latin typeface="+mj-lt"/>
                <a:ea typeface="SimSun"/>
                <a:cs typeface="SimSun"/>
              </a:rPr>
              <a:t>Relatie BGT en IMGeo</a:t>
            </a:r>
            <a:endParaRPr lang="nl-NL" sz="2100" b="1" dirty="0">
              <a:solidFill>
                <a:srgbClr val="FFFFFF"/>
              </a:solidFill>
              <a:latin typeface="+mj-lt"/>
              <a:ea typeface="SimSun"/>
              <a:cs typeface="SimSun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788024" y="1988840"/>
            <a:ext cx="4104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dirty="0" smtClean="0"/>
              <a:t>  IMGeo </a:t>
            </a:r>
            <a:r>
              <a:rPr lang="nl-NL" sz="2000" dirty="0" err="1" smtClean="0"/>
              <a:t>vs</a:t>
            </a:r>
            <a:r>
              <a:rPr lang="nl-NL" sz="2000" dirty="0" smtClean="0"/>
              <a:t> BGT: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nl-NL" sz="2000" dirty="0" smtClean="0"/>
              <a:t>  Meer objecttypen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nl-NL" sz="2000" dirty="0" smtClean="0"/>
              <a:t>  Uitbreiding populatie in codelijsten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nl-NL" sz="2000" dirty="0" smtClean="0"/>
              <a:t>  Nadere opdeling geometrie met –vakonderdelen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nl-NL" sz="2000" dirty="0" smtClean="0"/>
              <a:t>  Nadere detaillering in codelijsten</a:t>
            </a:r>
            <a:endParaRPr lang="nl-NL" sz="2000" dirty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sp>
        <p:nvSpPr>
          <p:cNvPr id="146435" name="Rectangle 3"/>
          <p:cNvSpPr>
            <a:spLocks noChangeArrowheads="1"/>
          </p:cNvSpPr>
          <p:nvPr/>
        </p:nvSpPr>
        <p:spPr bwMode="auto">
          <a:xfrm>
            <a:off x="394395" y="2500313"/>
            <a:ext cx="3143250" cy="1643062"/>
          </a:xfrm>
          <a:prstGeom prst="rect">
            <a:avLst/>
          </a:prstGeom>
          <a:solidFill>
            <a:srgbClr val="92D050"/>
          </a:solidFill>
          <a:ln w="9360">
            <a:solidFill>
              <a:srgbClr val="92D05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400">
                <a:solidFill>
                  <a:srgbClr val="FFFFFF"/>
                </a:solidFill>
                <a:ea typeface="SimSun"/>
                <a:cs typeface="SimSun"/>
              </a:rPr>
              <a:t>IMGEO 1.0</a:t>
            </a:r>
          </a:p>
        </p:txBody>
      </p:sp>
      <p:sp>
        <p:nvSpPr>
          <p:cNvPr id="146436" name="Rectangle 4"/>
          <p:cNvSpPr>
            <a:spLocks noChangeArrowheads="1"/>
          </p:cNvSpPr>
          <p:nvPr/>
        </p:nvSpPr>
        <p:spPr bwMode="auto">
          <a:xfrm>
            <a:off x="2323207" y="2647181"/>
            <a:ext cx="2143125" cy="1285875"/>
          </a:xfrm>
          <a:prstGeom prst="rect">
            <a:avLst/>
          </a:prstGeom>
          <a:solidFill>
            <a:srgbClr val="00B0F0"/>
          </a:solidFill>
          <a:ln w="9360">
            <a:solidFill>
              <a:srgbClr val="00B05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400" dirty="0">
                <a:solidFill>
                  <a:srgbClr val="FFFFFF"/>
                </a:solidFill>
                <a:ea typeface="SimSun"/>
                <a:cs typeface="SimSun"/>
              </a:rPr>
              <a:t>IMBGT</a:t>
            </a:r>
          </a:p>
        </p:txBody>
      </p:sp>
      <p:sp>
        <p:nvSpPr>
          <p:cNvPr id="146437" name="Rectangle 5"/>
          <p:cNvSpPr>
            <a:spLocks noChangeArrowheads="1"/>
          </p:cNvSpPr>
          <p:nvPr/>
        </p:nvSpPr>
        <p:spPr bwMode="auto">
          <a:xfrm>
            <a:off x="251520" y="2357438"/>
            <a:ext cx="4357687" cy="2500312"/>
          </a:xfrm>
          <a:prstGeom prst="rect">
            <a:avLst/>
          </a:prstGeom>
          <a:noFill/>
          <a:ln w="57240">
            <a:solidFill>
              <a:srgbClr val="92D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>
              <a:solidFill>
                <a:srgbClr val="92D050"/>
              </a:solidFill>
            </a:endParaRPr>
          </a:p>
        </p:txBody>
      </p:sp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2762945" y="4286250"/>
            <a:ext cx="1858499" cy="463846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nl-NL" sz="2400" dirty="0">
                <a:solidFill>
                  <a:srgbClr val="92D050"/>
                </a:solidFill>
                <a:ea typeface="SimSun"/>
                <a:cs typeface="Arial" charset="0"/>
              </a:rPr>
              <a:t>IMGEO 2.0</a:t>
            </a:r>
          </a:p>
        </p:txBody>
      </p:sp>
    </p:spTree>
    <p:extLst>
      <p:ext uri="{BB962C8B-B14F-4D97-AF65-F5344CB8AC3E}">
        <p14:creationId xmlns="" xmlns:p14="http://schemas.microsoft.com/office/powerpoint/2010/main" val="33580793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3"/>
          <p:cNvSpPr>
            <a:spLocks noGrp="1"/>
          </p:cNvSpPr>
          <p:nvPr>
            <p:ph type="title" idx="4294967295"/>
          </p:nvPr>
        </p:nvSpPr>
        <p:spPr>
          <a:xfrm>
            <a:off x="2339975" y="476920"/>
            <a:ext cx="5327650" cy="431800"/>
          </a:xfrm>
        </p:spPr>
        <p:txBody>
          <a:bodyPr lIns="91417" tIns="45709" rIns="91417" bIns="45709"/>
          <a:lstStyle/>
          <a:p>
            <a:r>
              <a:rPr lang="nl-NL" smtClean="0"/>
              <a:t>Voorbeeld: Terrein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</p:nvPr>
        </p:nvGraphicFramePr>
        <p:xfrm>
          <a:off x="487220" y="164639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7 juni 2012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IMGeo informatiemodel</a:t>
            </a:r>
            <a:endParaRPr lang="nl-NL"/>
          </a:p>
        </p:txBody>
      </p:sp>
      <p:sp>
        <p:nvSpPr>
          <p:cNvPr id="9" name="Up Arrow 6"/>
          <p:cNvSpPr/>
          <p:nvPr/>
        </p:nvSpPr>
        <p:spPr>
          <a:xfrm>
            <a:off x="588622" y="1723634"/>
            <a:ext cx="1800200" cy="4536504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lIns="91417" tIns="45709" rIns="91417" bIns="4570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nl-NL" sz="2400" dirty="0">
                <a:solidFill>
                  <a:schemeClr val="bg1"/>
                </a:solidFill>
              </a:rPr>
              <a:t>Aggregatie</a:t>
            </a:r>
          </a:p>
        </p:txBody>
      </p:sp>
      <p:sp>
        <p:nvSpPr>
          <p:cNvPr id="10" name="Up Arrow 7"/>
          <p:cNvSpPr/>
          <p:nvPr/>
        </p:nvSpPr>
        <p:spPr>
          <a:xfrm flipV="1">
            <a:off x="7141350" y="1723634"/>
            <a:ext cx="1800200" cy="4536504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vert270" lIns="91417" tIns="45709" rIns="91417" bIns="4570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nl-NL" sz="2400" dirty="0" smtClean="0">
                <a:solidFill>
                  <a:schemeClr val="bg2">
                    <a:lumMod val="50000"/>
                  </a:schemeClr>
                </a:solidFill>
              </a:rPr>
              <a:t>Detaillering</a:t>
            </a:r>
            <a:endParaRPr lang="nl-NL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-thema">
      <a:majorFont>
        <a:latin typeface="Verdana"/>
        <a:ea typeface="ヒラギノ角ゴ Pro W3"/>
        <a:cs typeface="ヒラギノ角ゴ Pro W3"/>
      </a:majorFont>
      <a:minorFont>
        <a:latin typeface="Verdana"/>
        <a:ea typeface="ヒラギノ角ゴ Pro W3"/>
        <a:cs typeface="ヒラギノ角ゴ Pro W3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ts val="100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0" fontAlgn="base" latinLnBrk="0" hangingPunct="0">
          <a:lnSpc>
            <a:spcPct val="100000"/>
          </a:lnSpc>
          <a:spcBef>
            <a:spcPts val="100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-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-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4819</TotalTime>
  <Words>363</Words>
  <Application>Microsoft Office PowerPoint</Application>
  <PresentationFormat>Diavoorstelling (4:3)</PresentationFormat>
  <Paragraphs>123</Paragraphs>
  <Slides>14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Dia 1</vt:lpstr>
      <vt:lpstr>IMGeo standaarden</vt:lpstr>
      <vt:lpstr>BGT / IMGeo voorbereid op 3D</vt:lpstr>
      <vt:lpstr>``</vt:lpstr>
      <vt:lpstr>Dia 5</vt:lpstr>
      <vt:lpstr>Dia 6</vt:lpstr>
      <vt:lpstr>Dia 7</vt:lpstr>
      <vt:lpstr>Dia 8</vt:lpstr>
      <vt:lpstr>Voorbeeld: Terrein</vt:lpstr>
      <vt:lpstr>Dia 10</vt:lpstr>
      <vt:lpstr>Dia 11</vt:lpstr>
      <vt:lpstr>Vragen?</vt:lpstr>
      <vt:lpstr>Typical Extension Approach of CityGML</vt:lpstr>
      <vt:lpstr>Application Domain Extensions (ADE)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Paul Janssen en Geonovum</dc:title>
  <dc:creator>Preferred Customer</dc:creator>
  <cp:lastModifiedBy>lvandenbrink</cp:lastModifiedBy>
  <cp:revision>190</cp:revision>
  <cp:lastPrinted>2012-03-26T16:21:50Z</cp:lastPrinted>
  <dcterms:created xsi:type="dcterms:W3CDTF">2007-03-14T13:20:37Z</dcterms:created>
  <dcterms:modified xsi:type="dcterms:W3CDTF">2012-06-06T08:35:00Z</dcterms:modified>
</cp:coreProperties>
</file>